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8"/>
  </p:notesMasterIdLst>
  <p:sldIdLst>
    <p:sldId id="257" r:id="rId2"/>
    <p:sldId id="258" r:id="rId3"/>
    <p:sldId id="265" r:id="rId4"/>
    <p:sldId id="266" r:id="rId5"/>
    <p:sldId id="259" r:id="rId6"/>
    <p:sldId id="264" r:id="rId7"/>
    <p:sldId id="263" r:id="rId8"/>
    <p:sldId id="268" r:id="rId9"/>
    <p:sldId id="267" r:id="rId10"/>
    <p:sldId id="269" r:id="rId11"/>
    <p:sldId id="270" r:id="rId12"/>
    <p:sldId id="260" r:id="rId13"/>
    <p:sldId id="261" r:id="rId14"/>
    <p:sldId id="271" r:id="rId15"/>
    <p:sldId id="262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>
      <p:cViewPr varScale="1">
        <p:scale>
          <a:sx n="122" d="100"/>
          <a:sy n="122" d="100"/>
        </p:scale>
        <p:origin x="124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6D0D3-9786-48B5-BA1A-D15FF7B3B235}" type="datetimeFigureOut">
              <a:rPr lang="en-US" smtClean="0"/>
              <a:pPr/>
              <a:t>10/3/2016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7994D-7C55-43D0-9464-727FEAF5DD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156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314" y="596019"/>
            <a:ext cx="7510506" cy="3213982"/>
          </a:xfrm>
        </p:spPr>
        <p:txBody>
          <a:bodyPr anchor="b">
            <a:normAutofit/>
          </a:bodyPr>
          <a:lstStyle>
            <a:lvl1pPr algn="ctr">
              <a:defRPr sz="40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9314" y="3886200"/>
            <a:ext cx="7510506" cy="2219108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0953D-5844-4B8A-B097-F8541D3E95B6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4115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677" y="4377485"/>
            <a:ext cx="7413007" cy="907505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7678" y="996188"/>
            <a:ext cx="7301427" cy="298112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677" y="5284990"/>
            <a:ext cx="7413007" cy="81707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CC206-E8C4-4B31-9B23-1D361568A96F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7678" y="6181344"/>
            <a:ext cx="5337278" cy="365125"/>
          </a:xfrm>
        </p:spPr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892486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4" cy="3137782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343400"/>
            <a:ext cx="7511474" cy="175866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CC206-E8C4-4B31-9B23-1D361568A96F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370011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83818" y="86027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88822" y="29859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942" y="596018"/>
            <a:ext cx="6974115" cy="3044079"/>
          </a:xfrm>
        </p:spPr>
        <p:txBody>
          <a:bodyPr anchor="ctr">
            <a:normAutofit/>
          </a:bodyPr>
          <a:lstStyle>
            <a:lvl1pPr algn="l">
              <a:defRPr sz="28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436" y="3650606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641206"/>
            <a:ext cx="7511473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CC206-E8C4-4B31-9B23-1D361568A96F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442442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3603566"/>
            <a:ext cx="7512338" cy="14688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015" y="5072366"/>
            <a:ext cx="7512339" cy="102969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CC206-E8C4-4B31-9B23-1D361568A96F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506630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83818" y="75385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87556" y="287949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942" y="596018"/>
            <a:ext cx="6974115" cy="2844369"/>
          </a:xfrm>
        </p:spPr>
        <p:txBody>
          <a:bodyPr anchor="ctr">
            <a:normAutofit/>
          </a:bodyPr>
          <a:lstStyle>
            <a:lvl1pPr algn="l">
              <a:defRPr sz="28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8347" y="3886200"/>
            <a:ext cx="7512338" cy="105366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939862"/>
            <a:ext cx="7512338" cy="1162198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CC206-E8C4-4B31-9B23-1D361568A96F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46970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6" y="596018"/>
            <a:ext cx="7511473" cy="275678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8346" y="3682941"/>
            <a:ext cx="7511473" cy="1049283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732224"/>
            <a:ext cx="7511472" cy="1369836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CC206-E8C4-4B31-9B23-1D361568A96F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91315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1312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1321B-40F2-43BA-A71F-F384686376A6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167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1708" y="596018"/>
            <a:ext cx="1778112" cy="550604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8347" y="596018"/>
            <a:ext cx="5624137" cy="5506042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7DFF-A3AE-430E-9267-86C7158DCFBE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0914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6B3ED-97D1-4012-B055-8229C843BFD1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6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314" y="3270698"/>
            <a:ext cx="7510506" cy="1823305"/>
          </a:xfrm>
        </p:spPr>
        <p:txBody>
          <a:bodyPr anchor="b">
            <a:normAutofit/>
          </a:bodyPr>
          <a:lstStyle>
            <a:lvl1pPr algn="r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314" y="5103810"/>
            <a:ext cx="7510506" cy="99825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D509-78E1-42A0-A65C-77E5826FC1DB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526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347" y="2060898"/>
            <a:ext cx="3685073" cy="403133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060898"/>
            <a:ext cx="3689239" cy="403133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1375-8413-4158-914B-C3A1C6EC58AD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088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6306" y="2060898"/>
            <a:ext cx="3397113" cy="733596"/>
          </a:xfrm>
        </p:spPr>
        <p:txBody>
          <a:bodyPr anchor="b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347" y="2786027"/>
            <a:ext cx="3685073" cy="3316033"/>
          </a:xfrm>
        </p:spPr>
        <p:txBody>
          <a:bodyPr anchor="t"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150" y="2060898"/>
            <a:ext cx="3419670" cy="725129"/>
          </a:xfrm>
        </p:spPr>
        <p:txBody>
          <a:bodyPr anchor="b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65" y="2786027"/>
            <a:ext cx="3701520" cy="3316033"/>
          </a:xfrm>
        </p:spPr>
        <p:txBody>
          <a:bodyPr anchor="t"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9944-A18F-4309-9BC9-B2512C53BF1D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412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57E2A-80AB-4B24-BB6F-E9F35DBAEBC4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41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CE2E-88D6-4A1B-9501-0D8D35E3D23D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4204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1754928"/>
            <a:ext cx="2729523" cy="1371600"/>
          </a:xfrm>
        </p:spPr>
        <p:txBody>
          <a:bodyPr anchor="b">
            <a:normAutofit/>
          </a:bodyPr>
          <a:lstStyle>
            <a:lvl1pPr algn="l">
              <a:defRPr sz="2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8856" y="596018"/>
            <a:ext cx="4500964" cy="5506041"/>
          </a:xfrm>
        </p:spPr>
        <p:txBody>
          <a:bodyPr anchor="ctr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347" y="3126528"/>
            <a:ext cx="2729523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1D03B-AAAC-4F0A-B091-EE6A06CEA95A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370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1898269"/>
            <a:ext cx="4423803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15442" y="-18288"/>
            <a:ext cx="2500062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7318" y="3269869"/>
            <a:ext cx="4423803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23649" y="6181344"/>
            <a:ext cx="718502" cy="365125"/>
          </a:xfrm>
        </p:spPr>
        <p:txBody>
          <a:bodyPr/>
          <a:lstStyle/>
          <a:p>
            <a:fld id="{05B92B94-79F6-4A03-804D-BF50D05AEDAD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8348" y="6181344"/>
            <a:ext cx="3705300" cy="365125"/>
          </a:xfrm>
        </p:spPr>
        <p:txBody>
          <a:bodyPr/>
          <a:lstStyle/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24262" y="6181344"/>
            <a:ext cx="305186" cy="329250"/>
          </a:xfrm>
        </p:spPr>
        <p:txBody>
          <a:bodyPr/>
          <a:lstStyle/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58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1312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8" y="2060898"/>
            <a:ext cx="7511472" cy="404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1708" y="6178260"/>
            <a:ext cx="1287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7CCCC206-E8C4-4B31-9B23-1D361568A96F}" type="datetime1">
              <a:rPr lang="en-US" smtClean="0"/>
              <a:pPr/>
              <a:t>10/3/2016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8347" y="6178260"/>
            <a:ext cx="56241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en-US" smtClean="0"/>
              <a:t>www.writemywriting.com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7202" y="617826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EE765953-221B-4D1D-84DB-08808CDE1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1440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28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734312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/>
              <a:t>Animal Rights</a:t>
            </a:r>
            <a:endParaRPr lang="en-US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5638800"/>
            <a:ext cx="4572000" cy="8382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sz="3600" b="1" dirty="0" smtClean="0">
                <a:latin typeface="+mj-lt"/>
              </a:rPr>
              <a:t>AYODELE </a:t>
            </a:r>
            <a:r>
              <a:rPr lang="en-US" sz="3600" b="1" dirty="0" smtClean="0">
                <a:latin typeface="+mj-lt"/>
              </a:rPr>
              <a:t>FAVOUR</a:t>
            </a:r>
          </a:p>
          <a:p>
            <a:pPr>
              <a:buNone/>
            </a:pPr>
            <a:r>
              <a:rPr lang="en-US" sz="3400" b="1" dirty="0" smtClean="0">
                <a:latin typeface="+mj-lt"/>
              </a:rPr>
              <a:t>                                                                                    </a:t>
            </a:r>
          </a:p>
          <a:p>
            <a:pPr algn="ctr">
              <a:buNone/>
            </a:pPr>
            <a:endParaRPr lang="en-US" sz="3400" b="1" dirty="0" smtClean="0"/>
          </a:p>
        </p:txBody>
      </p:sp>
      <p:pic>
        <p:nvPicPr>
          <p:cNvPr id="8194" name="Picture 2" descr="http://www.veggies.org.uk/img/arc/animalrightsd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38400"/>
            <a:ext cx="7883869" cy="281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ETA &lt;ul&gt;&lt;li&gt;People for the Ethical Treatment of Animals &lt;/li&gt;&lt;/ul&gt;&lt;ul&gt;&lt;li&gt;” Animals are not ours to eat, wear, experiment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636"/>
            <a:ext cx="9190180" cy="689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42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039112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Pros of Animal Rights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133600"/>
            <a:ext cx="4107873" cy="4323588"/>
          </a:xfrm>
        </p:spPr>
        <p:txBody>
          <a:bodyPr>
            <a:normAutofit/>
          </a:bodyPr>
          <a:lstStyle/>
          <a:p>
            <a:r>
              <a:rPr lang="en-US" dirty="0" smtClean="0"/>
              <a:t>Encourages compassion towards animals.</a:t>
            </a:r>
          </a:p>
          <a:p>
            <a:r>
              <a:rPr lang="en-US" dirty="0" smtClean="0"/>
              <a:t>Motivates people to be responsible to the species.</a:t>
            </a:r>
          </a:p>
          <a:p>
            <a:r>
              <a:rPr lang="en-US" dirty="0" smtClean="0"/>
              <a:t>Protects animals from torment.</a:t>
            </a:r>
          </a:p>
          <a:p>
            <a:r>
              <a:rPr lang="en-US" dirty="0" smtClean="0"/>
              <a:t>Animal usage will be coupled with dignity.</a:t>
            </a:r>
          </a:p>
          <a:p>
            <a:r>
              <a:rPr lang="en-US" dirty="0" smtClean="0"/>
              <a:t>Protects species from being extinct.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42" name="Picture 2" descr="https://s-media-cache-ak0.pinimg.com/736x/e9/bb/df/e9bbdfadab6c236a1bbfa50b717b0a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4038600" cy="447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658112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Cons of Animal Rights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004114"/>
            <a:ext cx="3581400" cy="4648200"/>
          </a:xfrm>
        </p:spPr>
        <p:txBody>
          <a:bodyPr/>
          <a:lstStyle/>
          <a:p>
            <a:r>
              <a:rPr lang="en-US" dirty="0" smtClean="0"/>
              <a:t>Leads to conflict of interests.</a:t>
            </a:r>
          </a:p>
          <a:p>
            <a:r>
              <a:rPr lang="en-US" dirty="0" smtClean="0"/>
              <a:t> Animal rights do not respect human rights either.</a:t>
            </a:r>
          </a:p>
          <a:p>
            <a:r>
              <a:rPr lang="en-US" dirty="0" smtClean="0"/>
              <a:t>The rights are  misguided.</a:t>
            </a:r>
            <a:endParaRPr lang="en-US" dirty="0"/>
          </a:p>
        </p:txBody>
      </p:sp>
      <p:pic>
        <p:nvPicPr>
          <p:cNvPr id="5124" name="Picture 4" descr="http://philosophy.tamu.edu/~gary/animalethics/Presentation/cartoon.tiger.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031823"/>
            <a:ext cx="5140036" cy="458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Animal rights in law &lt;ul&gt;&lt;li&gt;Laws &lt;/li&gt;&lt;/ul&gt;&lt;ul&gt;&lt;li&gt;against cruelty to animals &lt;/li&gt;&lt;/ul&gt;&lt;ul&gt;&lt;li&gt;regulate the keeping of a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4636"/>
            <a:ext cx="9190179" cy="689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37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153400" cy="2039112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/>
              <a:t>Importance Of Supporting Animal Rights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962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This protects animals from: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abuse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cruelty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destruction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harm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unnecessary killings</a:t>
            </a:r>
          </a:p>
          <a:p>
            <a:pPr marL="0" indent="0">
              <a:buNone/>
            </a:pPr>
            <a:r>
              <a:rPr lang="en-US" dirty="0" smtClean="0"/>
              <a:t>--This protects you from: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Fines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Jail time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Frankly, it just makes you a decent person</a:t>
            </a:r>
            <a:endParaRPr lang="en-US" dirty="0"/>
          </a:p>
        </p:txBody>
      </p:sp>
      <p:pic>
        <p:nvPicPr>
          <p:cNvPr id="7170" name="Picture 2" descr="http://images5.fanpop.com/image/polls/880000/880366_1321407721873_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530" y="2334491"/>
            <a:ext cx="3255170" cy="429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43000" y="685800"/>
            <a:ext cx="6268253" cy="123278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 THANKS FOR LISTENING</a:t>
            </a:r>
            <a:endParaRPr lang="en-US" sz="4000" b="1" dirty="0"/>
          </a:p>
        </p:txBody>
      </p:sp>
      <p:pic>
        <p:nvPicPr>
          <p:cNvPr id="11268" name="Picture 4" descr="http://cdn.meme.am/instances/631384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90" y="1883946"/>
            <a:ext cx="6366163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6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82000" cy="1353312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Introduction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905000"/>
            <a:ext cx="4800600" cy="4495800"/>
          </a:xfrm>
        </p:spPr>
        <p:txBody>
          <a:bodyPr/>
          <a:lstStyle/>
          <a:p>
            <a:r>
              <a:rPr lang="en-US" dirty="0" smtClean="0"/>
              <a:t>Animals have been used in laboratories, medical schools, factories, for fur </a:t>
            </a:r>
            <a:r>
              <a:rPr lang="en-US" dirty="0" err="1" smtClean="0"/>
              <a:t>e.t.c</a:t>
            </a:r>
            <a:r>
              <a:rPr lang="en-US" dirty="0" smtClean="0"/>
              <a:t>.</a:t>
            </a:r>
          </a:p>
          <a:p>
            <a:r>
              <a:rPr lang="en-US" dirty="0" smtClean="0"/>
              <a:t>Animal activists have opposed these actions.</a:t>
            </a:r>
          </a:p>
          <a:p>
            <a:r>
              <a:rPr lang="en-US" dirty="0" smtClean="0"/>
              <a:t>They believe they have rights equal to human beings.</a:t>
            </a:r>
          </a:p>
          <a:p>
            <a:r>
              <a:rPr lang="en-US" dirty="0" smtClean="0"/>
              <a:t>They argue it encourages animal suffering/cruelty. </a:t>
            </a:r>
            <a:endParaRPr lang="en-US" dirty="0"/>
          </a:p>
        </p:txBody>
      </p:sp>
      <p:pic>
        <p:nvPicPr>
          <p:cNvPr id="9222" name="Picture 6" descr="http://www.vafashelter.com/main/images/stories/vafa2/animal-rights-day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66700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20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782" y="-152400"/>
            <a:ext cx="93472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08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734312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Concepts of Animal Rights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14800"/>
          </a:xfrm>
        </p:spPr>
        <p:txBody>
          <a:bodyPr/>
          <a:lstStyle/>
          <a:p>
            <a:r>
              <a:rPr lang="en-US" dirty="0" smtClean="0"/>
              <a:t>It is the act of granting rights to animal species.</a:t>
            </a:r>
          </a:p>
          <a:p>
            <a:r>
              <a:rPr lang="en-US" dirty="0" smtClean="0"/>
              <a:t>Animals and humans have basic rights and freedoms.</a:t>
            </a:r>
          </a:p>
          <a:p>
            <a:r>
              <a:rPr lang="en-US" dirty="0" smtClean="0"/>
              <a:t> They should enjoy the freedoms all through.</a:t>
            </a:r>
          </a:p>
          <a:p>
            <a:r>
              <a:rPr lang="en-US" dirty="0" smtClean="0"/>
              <a:t>The first concept involves avoidance of pain. </a:t>
            </a:r>
          </a:p>
          <a:p>
            <a:r>
              <a:rPr lang="en-US" dirty="0" smtClean="0"/>
              <a:t>Also, sustaining conscious awareness is another concept.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dern animal rights movement &lt;ul&gt;&lt;li&gt;The early 1970s &lt;/li&gt;&lt;/ul&gt;&lt;ul&gt;&lt;li&gt;Created by philosophers &lt;/li&gt;&lt;/ul&gt;&lt;ul&gt;&lt;li&gt;Distinct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151"/>
            <a:ext cx="9220200" cy="691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84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eter Singer &lt;ul&gt;&lt;li&gt;Ideological founder of today’s animal liberation movement &lt;/li&gt;&lt;/ul&gt;&lt;ul&gt;&lt;li&gt;Utilitarian principle: Eq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52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om Regan &lt;ul&gt;&lt;li&gt;Animals as ”subjects-of-a-life” are bearers of rights &lt;/li&gt;&lt;/ul&gt;&lt;ul&gt;&lt;li&gt;All normal mammals of at least 1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72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30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148</TotalTime>
  <Words>196</Words>
  <Application>Microsoft Office PowerPoint</Application>
  <PresentationFormat>Экран (4:3)</PresentationFormat>
  <Paragraphs>36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Wingdings</vt:lpstr>
      <vt:lpstr>Mesh</vt:lpstr>
      <vt:lpstr>Animal Rights</vt:lpstr>
      <vt:lpstr>Introduction</vt:lpstr>
      <vt:lpstr>Презентация PowerPoint</vt:lpstr>
      <vt:lpstr>Презентация PowerPoint</vt:lpstr>
      <vt:lpstr>Concepts of Animal Rights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Pros of Animal Rights </vt:lpstr>
      <vt:lpstr>Cons of Animal Rights</vt:lpstr>
      <vt:lpstr>Презентация PowerPoint</vt:lpstr>
      <vt:lpstr>Importance Of Supporting Animal Rights </vt:lpstr>
      <vt:lpstr> THANKS FOR LISTENING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 Rights</dc:title>
  <dc:creator>SE</dc:creator>
  <cp:lastModifiedBy>Федор Павлов</cp:lastModifiedBy>
  <cp:revision>15</cp:revision>
  <dcterms:created xsi:type="dcterms:W3CDTF">2014-11-18T08:41:38Z</dcterms:created>
  <dcterms:modified xsi:type="dcterms:W3CDTF">2016-10-03T17:26:59Z</dcterms:modified>
</cp:coreProperties>
</file>