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74"/>
  </p:notesMasterIdLst>
  <p:sldIdLst>
    <p:sldId id="257" r:id="rId2"/>
    <p:sldId id="342" r:id="rId3"/>
    <p:sldId id="353" r:id="rId4"/>
    <p:sldId id="356" r:id="rId5"/>
    <p:sldId id="357" r:id="rId6"/>
    <p:sldId id="363" r:id="rId7"/>
    <p:sldId id="364" r:id="rId8"/>
    <p:sldId id="258" r:id="rId9"/>
    <p:sldId id="271" r:id="rId10"/>
    <p:sldId id="272" r:id="rId11"/>
    <p:sldId id="273" r:id="rId12"/>
    <p:sldId id="264" r:id="rId13"/>
    <p:sldId id="274" r:id="rId14"/>
    <p:sldId id="275" r:id="rId15"/>
    <p:sldId id="276" r:id="rId16"/>
    <p:sldId id="277" r:id="rId17"/>
    <p:sldId id="278" r:id="rId18"/>
    <p:sldId id="279" r:id="rId19"/>
    <p:sldId id="280" r:id="rId20"/>
    <p:sldId id="281" r:id="rId21"/>
    <p:sldId id="282" r:id="rId22"/>
    <p:sldId id="283" r:id="rId23"/>
    <p:sldId id="284"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359" r:id="rId38"/>
    <p:sldId id="299" r:id="rId39"/>
    <p:sldId id="300" r:id="rId40"/>
    <p:sldId id="265" r:id="rId41"/>
    <p:sldId id="268" r:id="rId42"/>
    <p:sldId id="269" r:id="rId43"/>
    <p:sldId id="338" r:id="rId44"/>
    <p:sldId id="301" r:id="rId45"/>
    <p:sldId id="302" r:id="rId46"/>
    <p:sldId id="304" r:id="rId47"/>
    <p:sldId id="309" r:id="rId48"/>
    <p:sldId id="305" r:id="rId49"/>
    <p:sldId id="306" r:id="rId50"/>
    <p:sldId id="313" r:id="rId51"/>
    <p:sldId id="314" r:id="rId52"/>
    <p:sldId id="315" r:id="rId53"/>
    <p:sldId id="316" r:id="rId54"/>
    <p:sldId id="319" r:id="rId55"/>
    <p:sldId id="320" r:id="rId56"/>
    <p:sldId id="323" r:id="rId57"/>
    <p:sldId id="365" r:id="rId58"/>
    <p:sldId id="324" r:id="rId59"/>
    <p:sldId id="325" r:id="rId60"/>
    <p:sldId id="326" r:id="rId61"/>
    <p:sldId id="327" r:id="rId62"/>
    <p:sldId id="343" r:id="rId63"/>
    <p:sldId id="333" r:id="rId64"/>
    <p:sldId id="331" r:id="rId65"/>
    <p:sldId id="334" r:id="rId66"/>
    <p:sldId id="330" r:id="rId67"/>
    <p:sldId id="367" r:id="rId68"/>
    <p:sldId id="368" r:id="rId69"/>
    <p:sldId id="369" r:id="rId70"/>
    <p:sldId id="370" r:id="rId71"/>
    <p:sldId id="349" r:id="rId72"/>
    <p:sldId id="366" r:id="rId7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4992" autoAdjust="0"/>
    <p:restoredTop sz="67446" autoAdjust="0"/>
  </p:normalViewPr>
  <p:slideViewPr>
    <p:cSldViewPr>
      <p:cViewPr varScale="1">
        <p:scale>
          <a:sx n="49" d="100"/>
          <a:sy n="49" d="100"/>
        </p:scale>
        <p:origin x="-726" y="-90"/>
      </p:cViewPr>
      <p:guideLst>
        <p:guide orient="horz" pos="2160"/>
        <p:guide pos="2880"/>
      </p:guideLst>
    </p:cSldViewPr>
  </p:slideViewPr>
  <p:outlineViewPr>
    <p:cViewPr>
      <p:scale>
        <a:sx n="33" d="100"/>
        <a:sy n="33" d="100"/>
      </p:scale>
      <p:origin x="0" y="586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FA0048-EB9D-44CE-98A2-88AC9FB0C562}" type="datetimeFigureOut">
              <a:rPr lang="ru-RU" smtClean="0"/>
              <a:pPr/>
              <a:t>13.01.2016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CC759B-F2A0-4B5C-9B49-164FAE8E7F9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096F5CA3-D403-4D8A-8AA0-71E15A885333}" type="slidenum">
              <a:rPr lang="ru-RU" smtClean="0"/>
              <a:pPr/>
              <a:t>1</a:t>
            </a:fld>
            <a:endParaRPr lang="ru-RU"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Типы СИЗ</a:t>
            </a:r>
            <a:r>
              <a:rPr lang="en-US"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рэспИратори</a:t>
            </a:r>
            <a:r>
              <a:rPr lang="ru-RU" sz="1200" kern="1200" baseline="0" dirty="0" smtClean="0">
                <a:solidFill>
                  <a:schemeClr val="tx1"/>
                </a:solidFill>
                <a:latin typeface="+mn-lt"/>
                <a:ea typeface="+mn-ea"/>
                <a:cs typeface="+mn-cs"/>
              </a:rPr>
              <a:t> </a:t>
            </a:r>
            <a:r>
              <a:rPr lang="ru-RU" sz="1200" kern="1200" baseline="0" dirty="0" err="1" smtClean="0">
                <a:solidFill>
                  <a:schemeClr val="tx1"/>
                </a:solidFill>
                <a:latin typeface="+mn-lt"/>
                <a:ea typeface="+mn-ea"/>
                <a:cs typeface="+mn-cs"/>
              </a:rPr>
              <a:t>маск</a:t>
            </a:r>
            <a:r>
              <a:rPr lang="ru-RU" sz="1200" kern="1200" dirty="0" smtClean="0">
                <a:solidFill>
                  <a:schemeClr val="tx1"/>
                </a:solidFill>
                <a:latin typeface="+mn-lt"/>
                <a:ea typeface="+mn-ea"/>
                <a:cs typeface="+mn-cs"/>
              </a:rPr>
              <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Ношение </a:t>
            </a:r>
            <a:r>
              <a:rPr lang="en-US" sz="1200" kern="1200" dirty="0" err="1" smtClean="0">
                <a:solidFill>
                  <a:schemeClr val="tx1"/>
                </a:solidFill>
                <a:latin typeface="+mn-lt"/>
                <a:ea typeface="+mn-ea"/>
                <a:cs typeface="+mn-cs"/>
              </a:rPr>
              <a:t>glovesprotects</a:t>
            </a:r>
            <a:r>
              <a:rPr lang="ru-RU" sz="1200" kern="1200" dirty="0" smtClean="0">
                <a:solidFill>
                  <a:schemeClr val="tx1"/>
                </a:solidFill>
                <a:latin typeface="+mn-lt"/>
                <a:ea typeface="+mn-ea"/>
                <a:cs typeface="+mn-cs"/>
              </a:rPr>
              <a:t> ваши руки от микробов и помогает уменьшить распространение микробов.</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Маски прикрывайте рот и нос.</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Некоторые маски имеют прозрачных пластиковых часть, которая покрывает ваши глаза.</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Хирургическая маска помогает остановить микробы в нос и рот от распространения. Она </a:t>
            </a:r>
            <a:r>
              <a:rPr lang="ru-RU" sz="1200" kern="1200" dirty="0" err="1" smtClean="0">
                <a:solidFill>
                  <a:schemeClr val="tx1"/>
                </a:solidFill>
                <a:latin typeface="+mn-lt"/>
                <a:ea typeface="+mn-ea"/>
                <a:cs typeface="+mn-cs"/>
              </a:rPr>
              <a:t>такжеможет</a:t>
            </a:r>
            <a:r>
              <a:rPr lang="ru-RU" sz="1200" kern="1200" dirty="0" smtClean="0">
                <a:solidFill>
                  <a:schemeClr val="tx1"/>
                </a:solidFill>
                <a:latin typeface="+mn-lt"/>
                <a:ea typeface="+mn-ea"/>
                <a:cs typeface="+mn-cs"/>
              </a:rPr>
              <a:t> держать вас от дыхания в некоторых микробов.</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А специальные дыхательные маски (респиратор) образует герметичное уплотнение вокруг вашего носа и рта. Это может быть необходимо для того, что вы не дышите в небольших ростков, как бактерий туберкулеза.</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12</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глОвс</a:t>
            </a:r>
            <a:r>
              <a:rPr lang="ru-RU" dirty="0" smtClean="0"/>
              <a:t> </a:t>
            </a:r>
            <a:r>
              <a:rPr lang="ru-RU" baseline="0" dirty="0" smtClean="0"/>
              <a:t> </a:t>
            </a:r>
            <a:r>
              <a:rPr lang="ru-RU" baseline="0" dirty="0" err="1" smtClean="0"/>
              <a:t>гОунс</a:t>
            </a:r>
            <a:r>
              <a:rPr lang="ru-RU" baseline="0" dirty="0" smtClean="0"/>
              <a:t>        </a:t>
            </a:r>
            <a:r>
              <a:rPr lang="ru-RU" baseline="0" dirty="0" err="1" smtClean="0"/>
              <a:t>Эйпронс</a:t>
            </a:r>
            <a:r>
              <a:rPr lang="ru-RU" baseline="0" dirty="0" smtClean="0"/>
              <a:t>         </a:t>
            </a:r>
            <a:r>
              <a:rPr lang="ru-RU" baseline="0" dirty="0" err="1" smtClean="0"/>
              <a:t>трАкт</a:t>
            </a:r>
            <a:r>
              <a:rPr lang="ru-RU" baseline="0" dirty="0" smtClean="0"/>
              <a:t>        </a:t>
            </a:r>
            <a:r>
              <a:rPr lang="ru-RU" baseline="0" dirty="0" err="1" smtClean="0"/>
              <a:t>мАскс</a:t>
            </a:r>
            <a:r>
              <a:rPr lang="ru-RU" baseline="0" dirty="0" smtClean="0"/>
              <a:t>              </a:t>
            </a:r>
            <a:r>
              <a:rPr lang="ru-RU" baseline="0" dirty="0" err="1" smtClean="0"/>
              <a:t>рЭспирэйтэс</a:t>
            </a:r>
            <a:r>
              <a:rPr lang="ru-RU" baseline="0" dirty="0" smtClean="0"/>
              <a:t>            </a:t>
            </a:r>
            <a:r>
              <a:rPr lang="ru-RU" baseline="0" dirty="0" err="1" smtClean="0"/>
              <a:t>фэйс</a:t>
            </a:r>
            <a:r>
              <a:rPr lang="ru-RU" baseline="0" dirty="0" smtClean="0"/>
              <a:t> </a:t>
            </a:r>
            <a:r>
              <a:rPr lang="ru-RU" baseline="0" dirty="0" err="1" smtClean="0"/>
              <a:t>щИлд</a:t>
            </a:r>
            <a:r>
              <a:rPr lang="ru-RU" baseline="0" dirty="0" smtClean="0"/>
              <a:t>  </a:t>
            </a:r>
            <a:r>
              <a:rPr lang="ru-RU" baseline="0" dirty="0" err="1" smtClean="0"/>
              <a:t>гОглс</a:t>
            </a:r>
            <a:endParaRPr lang="ru-RU" dirty="0" smtClean="0"/>
          </a:p>
          <a:p>
            <a:endParaRPr lang="ru-RU" dirty="0" smtClean="0"/>
          </a:p>
          <a:p>
            <a:r>
              <a:rPr lang="ru-RU" dirty="0" smtClean="0"/>
              <a:t>Перчатки - защиты рук</a:t>
            </a:r>
          </a:p>
          <a:p>
            <a:r>
              <a:rPr lang="ru-RU" dirty="0" smtClean="0"/>
              <a:t>• Халаты / фартуки - защитить кожу и / или одежду</a:t>
            </a:r>
          </a:p>
          <a:p>
            <a:r>
              <a:rPr lang="ru-RU" dirty="0" smtClean="0"/>
              <a:t>• Маски и </a:t>
            </a:r>
            <a:r>
              <a:rPr lang="ru-RU" dirty="0" err="1" smtClean="0"/>
              <a:t>respirators</a:t>
            </a:r>
            <a:r>
              <a:rPr lang="ru-RU" dirty="0" smtClean="0"/>
              <a:t>- защитить рот / нос</a:t>
            </a:r>
          </a:p>
          <a:p>
            <a:r>
              <a:rPr lang="ru-RU" dirty="0" smtClean="0"/>
              <a:t>• Респираторы - защитить дыхательные пути от инфекционных агентов в воздухе</a:t>
            </a:r>
          </a:p>
          <a:p>
            <a:r>
              <a:rPr lang="ru-RU" dirty="0" smtClean="0"/>
              <a:t>• Очки - защищать глаза</a:t>
            </a:r>
          </a:p>
          <a:p>
            <a:r>
              <a:rPr lang="ru-RU" dirty="0" smtClean="0"/>
              <a:t>• Противогазы - защитить лицо, рот, нос и глаза</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13</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altLang="uk-UA" dirty="0" smtClean="0"/>
              <a:t>Gloves protect you against contact with infectious materials.  However, once contaminated, gloves can become a means for spreading infectious materials  to yourself, other patients or environmental surfaces.  Therefore, the way YOU use gloves can influence the risk of disease transmission in your healthcare setting.  These are the most important do’s and don'ts of glove use.</a:t>
            </a:r>
          </a:p>
          <a:p>
            <a:endParaRPr lang="en-US" altLang="uk-UA" dirty="0" smtClean="0"/>
          </a:p>
          <a:p>
            <a:r>
              <a:rPr lang="en-US" altLang="uk-UA" b="1" dirty="0" smtClean="0"/>
              <a:t>Work from clean to dirty.</a:t>
            </a:r>
            <a:r>
              <a:rPr lang="en-US" altLang="uk-UA" dirty="0" smtClean="0"/>
              <a:t> This is a basic principle of infection control.  In this instance it refers to touching clean body sites or surfaces before you touch dirty or heavily contaminated areas.  </a:t>
            </a:r>
          </a:p>
          <a:p>
            <a:endParaRPr lang="en-US" altLang="uk-UA" dirty="0" smtClean="0"/>
          </a:p>
          <a:p>
            <a:r>
              <a:rPr lang="en-US" altLang="uk-UA" b="1" dirty="0" smtClean="0"/>
              <a:t>Limit opportunities for “touch contamination”  - protect yourself, others and environmental surfaces.  </a:t>
            </a:r>
            <a:r>
              <a:rPr lang="en-US" altLang="uk-UA" dirty="0" smtClean="0"/>
              <a:t>How many times have you seen someone adjust their glasses, rub their nose or touch their face with gloves that have been in contact with a patient?  This is one example of “touch contamination” that can potentially expose oneself to infectious agents.  Think about environmental surfaces too and avoid unnecessarily touching them with contaminated gloves.  Surfaces such as light switches, door and cabinet knobs can become contaminated if touched by soiled gloves.</a:t>
            </a:r>
            <a:endParaRPr lang="en-US" altLang="uk-UA" b="1" dirty="0" smtClean="0"/>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14</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b="1" dirty="0" smtClean="0"/>
              <a:t> </a:t>
            </a:r>
            <a:r>
              <a:rPr lang="ru-RU" altLang="uk-UA" b="1" dirty="0" err="1" smtClean="0"/>
              <a:t>риЮз</a:t>
            </a:r>
            <a:r>
              <a:rPr lang="ru-RU" altLang="uk-UA" b="1" baseline="0" dirty="0" smtClean="0"/>
              <a:t> </a:t>
            </a:r>
            <a:r>
              <a:rPr lang="ru-RU" altLang="uk-UA" b="1" baseline="0" dirty="0" err="1" smtClean="0"/>
              <a:t>диспОузабл</a:t>
            </a:r>
            <a:endParaRPr lang="ru-RU" altLang="uk-UA"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b="1" dirty="0" smtClean="0"/>
              <a:t>Изменение перчатки</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b="1" dirty="0" smtClean="0"/>
              <a:t>Во время использования, если разрывается, и когда сильно загрязнен (даже во время использования у одного пациента)</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b="1" dirty="0" smtClean="0"/>
              <a:t>После использования на каждого пациента</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b="1" dirty="0" smtClean="0"/>
              <a:t>Откажитесь в соответствующую емкость</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b="1" dirty="0" smtClean="0"/>
              <a:t>Никогда не мыть или использовать повторно одноразовые перчатки</a:t>
            </a:r>
          </a:p>
          <a:p>
            <a:pPr marL="0" marR="0" indent="0" algn="l" defTabSz="914400" rtl="0" eaLnBrk="1" fontAlgn="auto" latinLnBrk="0" hangingPunct="1">
              <a:lnSpc>
                <a:spcPct val="100000"/>
              </a:lnSpc>
              <a:spcBef>
                <a:spcPts val="0"/>
              </a:spcBef>
              <a:spcAft>
                <a:spcPts val="0"/>
              </a:spcAft>
              <a:buClrTx/>
              <a:buSzTx/>
              <a:buFontTx/>
              <a:buNone/>
              <a:tabLst/>
              <a:defRPr/>
            </a:pPr>
            <a:endParaRPr lang="ru-RU" altLang="uk-UA"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altLang="uk-UA"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uk-UA" b="1" dirty="0" smtClean="0"/>
              <a:t>Change gloves as needed.  </a:t>
            </a:r>
            <a:r>
              <a:rPr lang="en-US" altLang="uk-UA" dirty="0" smtClean="0"/>
              <a:t>If gloves become torn or heavily soiled and additional patient care tasks must be performed, then change the gloves before starting the next task. </a:t>
            </a:r>
            <a:r>
              <a:rPr lang="en-US" altLang="uk-UA" b="1" dirty="0" smtClean="0"/>
              <a:t>Always  </a:t>
            </a:r>
            <a:r>
              <a:rPr lang="en-US" altLang="uk-UA" dirty="0" smtClean="0"/>
              <a:t>change gloves after use on each patient, and discard them in the nearest appropriate receptacle.  Patient care gloves should never be washed and used again.  Washing gloves does not necessarily make them safe for reuse; it may not be possible to eliminate all microorganisms and washing can make the gloves more prone to tearing or leaking.</a:t>
            </a:r>
            <a:endParaRPr lang="en-US" altLang="uk-UA" b="1" dirty="0" smtClean="0"/>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15</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altLang="uk-UA" dirty="0" err="1" smtClean="0"/>
              <a:t>риЮсэбл</a:t>
            </a:r>
            <a:r>
              <a:rPr lang="ru-RU" altLang="uk-UA" dirty="0" smtClean="0"/>
              <a:t>  </a:t>
            </a:r>
            <a:r>
              <a:rPr lang="ru-RU" altLang="uk-UA" dirty="0" err="1" smtClean="0"/>
              <a:t>диспОузэбл</a:t>
            </a:r>
            <a:r>
              <a:rPr lang="ru-RU" altLang="uk-UA" dirty="0" smtClean="0"/>
              <a:t> </a:t>
            </a:r>
            <a:r>
              <a:rPr lang="ru-RU" altLang="uk-UA" dirty="0" err="1" smtClean="0"/>
              <a:t>стЭрайл</a:t>
            </a:r>
            <a:r>
              <a:rPr lang="ru-RU" altLang="uk-UA" dirty="0" smtClean="0"/>
              <a:t>  </a:t>
            </a:r>
          </a:p>
          <a:p>
            <a:endParaRPr lang="ru-RU" altLang="uk-UA" dirty="0" smtClean="0"/>
          </a:p>
          <a:p>
            <a:r>
              <a:rPr lang="ru-RU" altLang="uk-UA" dirty="0" smtClean="0"/>
              <a:t>Платья и фартуки?</a:t>
            </a:r>
          </a:p>
          <a:p>
            <a:r>
              <a:rPr lang="ru-RU" altLang="uk-UA" dirty="0" smtClean="0"/>
              <a:t>Цель использования</a:t>
            </a:r>
          </a:p>
          <a:p>
            <a:r>
              <a:rPr lang="ru-RU" altLang="uk-UA" dirty="0" smtClean="0"/>
              <a:t>Материал -</a:t>
            </a:r>
          </a:p>
          <a:p>
            <a:r>
              <a:rPr lang="ru-RU" altLang="uk-UA" dirty="0" smtClean="0"/>
              <a:t>Природный или искусственный</a:t>
            </a:r>
          </a:p>
          <a:p>
            <a:r>
              <a:rPr lang="ru-RU" altLang="uk-UA" dirty="0" smtClean="0"/>
              <a:t>Многоразовые или одноразовые</a:t>
            </a:r>
          </a:p>
          <a:p>
            <a:r>
              <a:rPr lang="ru-RU" altLang="uk-UA" dirty="0" smtClean="0"/>
              <a:t>Стойкость к проникновению жидкости</a:t>
            </a:r>
          </a:p>
          <a:p>
            <a:r>
              <a:rPr lang="ru-RU" altLang="uk-UA" dirty="0" smtClean="0"/>
              <a:t>Очистите или стерильной</a:t>
            </a:r>
          </a:p>
        </p:txBody>
      </p:sp>
      <p:sp>
        <p:nvSpPr>
          <p:cNvPr id="4" name="Номер слайда 3"/>
          <p:cNvSpPr>
            <a:spLocks noGrp="1"/>
          </p:cNvSpPr>
          <p:nvPr>
            <p:ph type="sldNum" sz="quarter" idx="10"/>
          </p:nvPr>
        </p:nvSpPr>
        <p:spPr/>
        <p:txBody>
          <a:bodyPr/>
          <a:lstStyle/>
          <a:p>
            <a:fld id="{78CC759B-F2A0-4B5C-9B49-164FAE8E7F97}" type="slidenum">
              <a:rPr lang="ru-RU" smtClean="0"/>
              <a:pPr/>
              <a:t>16</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altLang="uk-UA" dirty="0" err="1" smtClean="0"/>
              <a:t>сАбститьют</a:t>
            </a:r>
            <a:r>
              <a:rPr lang="ru-RU" altLang="uk-UA" dirty="0" smtClean="0"/>
              <a:t> </a:t>
            </a:r>
            <a:r>
              <a:rPr lang="ru-RU" altLang="uk-UA" dirty="0" err="1" smtClean="0"/>
              <a:t>фичЕ</a:t>
            </a:r>
            <a:r>
              <a:rPr lang="ru-RU" altLang="uk-UA" dirty="0" smtClean="0"/>
              <a:t>  </a:t>
            </a:r>
            <a:r>
              <a:rPr lang="ru-RU" altLang="uk-UA" dirty="0" err="1" smtClean="0"/>
              <a:t>клЭрити</a:t>
            </a:r>
            <a:r>
              <a:rPr lang="ru-RU" altLang="uk-UA" dirty="0" smtClean="0"/>
              <a:t>  </a:t>
            </a:r>
            <a:r>
              <a:rPr lang="ru-RU" altLang="uk-UA" dirty="0" err="1" smtClean="0"/>
              <a:t>Антифоуг</a:t>
            </a:r>
            <a:endParaRPr lang="ru-RU" altLang="uk-UA" dirty="0" smtClean="0"/>
          </a:p>
          <a:p>
            <a:r>
              <a:rPr lang="ru-RU" altLang="uk-UA" dirty="0" smtClean="0"/>
              <a:t>Маски - защиты носа и рта</a:t>
            </a:r>
          </a:p>
          <a:p>
            <a:r>
              <a:rPr lang="ru-RU" altLang="uk-UA" dirty="0" smtClean="0"/>
              <a:t>Если полностью покрыть нос и рот и предотвратить проникновение жидкости</a:t>
            </a:r>
          </a:p>
          <a:p>
            <a:r>
              <a:rPr lang="ru-RU" altLang="uk-UA" dirty="0" smtClean="0"/>
              <a:t>Очки защищают глаза -</a:t>
            </a:r>
          </a:p>
          <a:p>
            <a:r>
              <a:rPr lang="ru-RU" altLang="uk-UA" dirty="0" smtClean="0"/>
              <a:t>Должны соответствовать ожидающий над и вокруг глаз</a:t>
            </a:r>
          </a:p>
          <a:p>
            <a:r>
              <a:rPr lang="ru-RU" altLang="uk-UA" dirty="0" smtClean="0"/>
              <a:t>Личные очки не является заменой для очков</a:t>
            </a:r>
          </a:p>
          <a:p>
            <a:r>
              <a:rPr lang="ru-RU" altLang="uk-UA" dirty="0" err="1" smtClean="0"/>
              <a:t>Противотуманные</a:t>
            </a:r>
            <a:r>
              <a:rPr lang="ru-RU" altLang="uk-UA" dirty="0" smtClean="0"/>
              <a:t> функция улучшает ясность</a:t>
            </a:r>
            <a:endParaRPr lang="en-US" altLang="uk-UA" dirty="0" smtClean="0"/>
          </a:p>
        </p:txBody>
      </p:sp>
      <p:sp>
        <p:nvSpPr>
          <p:cNvPr id="4" name="Номер слайда 3"/>
          <p:cNvSpPr>
            <a:spLocks noGrp="1"/>
          </p:cNvSpPr>
          <p:nvPr>
            <p:ph type="sldNum" sz="quarter" idx="10"/>
          </p:nvPr>
        </p:nvSpPr>
        <p:spPr/>
        <p:txBody>
          <a:bodyPr/>
          <a:lstStyle/>
          <a:p>
            <a:fld id="{78CC759B-F2A0-4B5C-9B49-164FAE8E7F97}" type="slidenum">
              <a:rPr lang="ru-RU" smtClean="0"/>
              <a:pPr/>
              <a:t>17</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altLang="uk-UA" dirty="0" smtClean="0"/>
              <a:t>When skin protection, in addition to mouth, nose, and eye protection, is needed or desired, for example, when irrigating a wound or suctioning copious secretions, a face shield can be used as a substitute to wearing a mask or goggles. The face shield should cover the forehead, extend be</a:t>
            </a:r>
            <a:endParaRPr lang="ru-RU" altLang="uk-UA" dirty="0" smtClean="0"/>
          </a:p>
          <a:p>
            <a:r>
              <a:rPr lang="en-US" altLang="uk-UA" dirty="0" smtClean="0"/>
              <a:t>low the chin, and wrap around the side of the face.  </a:t>
            </a:r>
            <a:endParaRPr lang="ru-RU" altLang="uk-UA" dirty="0" smtClean="0"/>
          </a:p>
          <a:p>
            <a:r>
              <a:rPr lang="ru-RU" altLang="uk-UA" dirty="0" err="1" smtClean="0"/>
              <a:t>сАкшионин</a:t>
            </a:r>
            <a:r>
              <a:rPr lang="ru-RU" altLang="uk-UA" dirty="0" smtClean="0"/>
              <a:t> </a:t>
            </a:r>
            <a:r>
              <a:rPr lang="ru-RU" altLang="uk-UA" dirty="0" err="1" smtClean="0"/>
              <a:t>кОпиос</a:t>
            </a:r>
            <a:r>
              <a:rPr lang="ru-RU" altLang="uk-UA" baseline="0" dirty="0" smtClean="0"/>
              <a:t> </a:t>
            </a:r>
            <a:r>
              <a:rPr lang="ru-RU" altLang="uk-UA" baseline="0" dirty="0" err="1" smtClean="0"/>
              <a:t>секрИшен</a:t>
            </a:r>
            <a:endParaRPr lang="ru-RU" altLang="uk-UA" dirty="0" smtClean="0"/>
          </a:p>
          <a:p>
            <a:r>
              <a:rPr lang="ru-RU" altLang="uk-UA" dirty="0" smtClean="0"/>
              <a:t>Противогазы - защитить лицо, нос, рот и глаза</a:t>
            </a:r>
          </a:p>
          <a:p>
            <a:r>
              <a:rPr lang="ru-RU" altLang="uk-UA" dirty="0" smtClean="0"/>
              <a:t>Должно охватывать лоб, подбородок ниже расширить и оберните вокруг стороне лица</a:t>
            </a:r>
          </a:p>
          <a:p>
            <a:endParaRPr lang="ru-RU" altLang="uk-UA" dirty="0" smtClean="0"/>
          </a:p>
          <a:p>
            <a:r>
              <a:rPr lang="ru-RU" altLang="uk-UA" dirty="0" smtClean="0"/>
              <a:t>Когда защита кожи, в дополнение ко рту, носу, и средства защиты глаз, необходимо или желательно, например, при поливе рану или отсасывание секрета обильное, лицо щит может быть использован в качестве замены носить маску или очки.</a:t>
            </a:r>
            <a:endParaRPr lang="en-US" altLang="uk-UA" dirty="0" smtClean="0"/>
          </a:p>
        </p:txBody>
      </p:sp>
      <p:sp>
        <p:nvSpPr>
          <p:cNvPr id="4" name="Номер слайда 3"/>
          <p:cNvSpPr>
            <a:spLocks noGrp="1"/>
          </p:cNvSpPr>
          <p:nvPr>
            <p:ph type="sldNum" sz="quarter" idx="10"/>
          </p:nvPr>
        </p:nvSpPr>
        <p:spPr/>
        <p:txBody>
          <a:bodyPr/>
          <a:lstStyle/>
          <a:p>
            <a:fld id="{78CC759B-F2A0-4B5C-9B49-164FAE8E7F97}" type="slidenum">
              <a:rPr lang="ru-RU" smtClean="0"/>
              <a:pPr/>
              <a:t>18</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altLang="uk-UA" dirty="0" err="1" smtClean="0"/>
              <a:t>мАйкобактериум</a:t>
            </a:r>
            <a:r>
              <a:rPr lang="ru-RU" altLang="uk-UA" dirty="0" smtClean="0"/>
              <a:t> </a:t>
            </a:r>
            <a:r>
              <a:rPr lang="ru-RU" altLang="uk-UA" dirty="0" err="1" smtClean="0"/>
              <a:t>тьюбекулЕзиз</a:t>
            </a:r>
            <a:r>
              <a:rPr lang="ru-RU" altLang="uk-UA" dirty="0" smtClean="0"/>
              <a:t>   </a:t>
            </a:r>
            <a:r>
              <a:rPr lang="ru-RU" altLang="uk-UA" dirty="0" err="1" smtClean="0"/>
              <a:t>рЭспирэйтэс</a:t>
            </a:r>
            <a:r>
              <a:rPr lang="ru-RU" altLang="uk-UA" dirty="0" smtClean="0"/>
              <a:t>  </a:t>
            </a:r>
            <a:r>
              <a:rPr lang="ru-RU" altLang="uk-UA" dirty="0" err="1" smtClean="0"/>
              <a:t>пьЮрифАин</a:t>
            </a:r>
            <a:r>
              <a:rPr lang="ru-RU" altLang="uk-UA" dirty="0" smtClean="0"/>
              <a:t>  </a:t>
            </a:r>
            <a:r>
              <a:rPr lang="ru-RU" altLang="uk-UA" dirty="0" err="1" smtClean="0"/>
              <a:t>пЕпос</a:t>
            </a:r>
            <a:r>
              <a:rPr lang="en-US" altLang="uk-UA" dirty="0" smtClean="0"/>
              <a:t>  </a:t>
            </a:r>
            <a:r>
              <a:rPr lang="ru-RU" altLang="uk-UA" dirty="0" err="1" smtClean="0"/>
              <a:t>рэспИрэтри</a:t>
            </a:r>
            <a:endParaRPr lang="ru-RU" altLang="uk-UA" dirty="0" smtClean="0"/>
          </a:p>
          <a:p>
            <a:r>
              <a:rPr lang="ru-RU" altLang="uk-UA" dirty="0" smtClean="0"/>
              <a:t>Цель - защитить от вдыхания инфекционных аэрозолей из (например, микобактерии туберкулеза)</a:t>
            </a:r>
          </a:p>
          <a:p>
            <a:r>
              <a:rPr lang="ru-RU" altLang="uk-UA" dirty="0" smtClean="0"/>
              <a:t>Типы СИЗ для защиты органов дыхания</a:t>
            </a:r>
          </a:p>
          <a:p>
            <a:r>
              <a:rPr lang="ru-RU" altLang="uk-UA" dirty="0" smtClean="0"/>
              <a:t>твердых частиц респираторы</a:t>
            </a:r>
          </a:p>
          <a:p>
            <a:r>
              <a:rPr lang="ru-RU" altLang="uk-UA" dirty="0" err="1" smtClean="0"/>
              <a:t>Полупансион</a:t>
            </a:r>
            <a:r>
              <a:rPr lang="ru-RU" altLang="uk-UA" dirty="0" smtClean="0"/>
              <a:t> или полный лицу </a:t>
            </a:r>
            <a:r>
              <a:rPr lang="ru-RU" altLang="uk-UA" dirty="0" err="1" smtClean="0"/>
              <a:t>эластомерных</a:t>
            </a:r>
            <a:r>
              <a:rPr lang="ru-RU" altLang="uk-UA" dirty="0" smtClean="0"/>
              <a:t> респираторов</a:t>
            </a:r>
          </a:p>
          <a:p>
            <a:r>
              <a:rPr lang="ru-RU" altLang="uk-UA" dirty="0" err="1" smtClean="0"/>
              <a:t>Powered</a:t>
            </a:r>
            <a:r>
              <a:rPr lang="ru-RU" altLang="uk-UA" dirty="0" smtClean="0"/>
              <a:t> респираторы для очистки воздуха (PAPR</a:t>
            </a:r>
          </a:p>
          <a:p>
            <a:endParaRPr lang="ru-RU" altLang="uk-UA" dirty="0" smtClean="0"/>
          </a:p>
          <a:p>
            <a:r>
              <a:rPr lang="en-US" altLang="uk-UA" dirty="0" smtClean="0"/>
              <a:t>PPE also is used to protect healthcare workers’ from hazardous or infectious aerosols, such as </a:t>
            </a:r>
            <a:r>
              <a:rPr lang="en-US" altLang="uk-UA" i="1" dirty="0" smtClean="0"/>
              <a:t>Mycobacterium tuberculosis</a:t>
            </a:r>
            <a:r>
              <a:rPr lang="en-US" altLang="uk-UA" dirty="0" smtClean="0"/>
              <a:t>.  Respirators that filter the air before it is inhaled should be used for respiratory protection.  </a:t>
            </a:r>
          </a:p>
          <a:p>
            <a:r>
              <a:rPr lang="en-US" altLang="uk-UA" dirty="0" smtClean="0"/>
              <a:t>The most commonly used respirators in healthcare settings are the N95, N99, or N100 particulate respirators. The device has a sub-micron filter capable of excluding particles that are less than 5 microns in diameter. </a:t>
            </a:r>
          </a:p>
          <a:p>
            <a:r>
              <a:rPr lang="en-US" altLang="uk-UA" dirty="0" smtClean="0"/>
              <a:t>Respirators are approved by the CDC’s National Institute for Occupational Safety and Health.</a:t>
            </a:r>
          </a:p>
          <a:p>
            <a:r>
              <a:rPr lang="en-US" altLang="uk-UA" dirty="0" smtClean="0"/>
              <a:t>Like other PPE, the selection of a respirator type must consider the nature of the exposure and risk involved.  For example, N95 particulate respirators might be worn by personnel entering the room of a patient with infectious tuberculosis.  However, if a </a:t>
            </a:r>
            <a:r>
              <a:rPr lang="en-US" altLang="uk-UA" dirty="0" err="1" smtClean="0"/>
              <a:t>bronchoscopy</a:t>
            </a:r>
            <a:r>
              <a:rPr lang="en-US" altLang="uk-UA" dirty="0" smtClean="0"/>
              <a:t> is performed on the patient, the healthcare provider might wear a higher level of respiratory protection, such as a powered air-purifying respirator or PAPR.</a:t>
            </a:r>
          </a:p>
          <a:p>
            <a:endParaRPr lang="ru-RU" dirty="0" smtClean="0"/>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19</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err="1" smtClean="0"/>
              <a:t>Айзэ</a:t>
            </a: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Дон до контакта с пациентом, как правило, перед входом в помещение</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Используйте тщательно - не распространяются загрязнения</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Снимите и выбросьте осторожно, либо в дверном проеме или непосредственно за пределами комнаты пациента; удалить респиратор пределами комнаты</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Сразу соблюдать гигиену рук</a:t>
            </a:r>
          </a:p>
          <a:p>
            <a:pPr marL="0" marR="0" indent="0" algn="l" defTabSz="914400" rtl="0" eaLnBrk="1" fontAlgn="auto" latinLnBrk="0" hangingPunct="1">
              <a:lnSpc>
                <a:spcPct val="100000"/>
              </a:lnSpc>
              <a:spcBef>
                <a:spcPts val="0"/>
              </a:spcBef>
              <a:spcAft>
                <a:spcPts val="0"/>
              </a:spcAft>
              <a:buClrTx/>
              <a:buSzTx/>
              <a:buFontTx/>
              <a:buNone/>
              <a:tabLst/>
              <a:defRPr/>
            </a:pP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There are four key points to remember about PPE use. First, don it before you have any contact with the patient, generally before entering the room.  Once you have PPE on, use it carefully to prevent spreading contamination.  When you have completed your tasks, remove the PPE carefully  and discard it in the receptacles provided.  Then immediately perform  hand hygiene before going on to the next patient.</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20</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Выберите подходящий тип и размер</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Отверстие в задней</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Безопасный в шее и пояснице</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Если платье слишком мал, два платья использовать</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Платье # 1 связи в передней</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Платье # 2 в задней связи</a:t>
            </a:r>
          </a:p>
          <a:p>
            <a:pPr marL="0" marR="0" indent="0" algn="l" defTabSz="914400" rtl="0" eaLnBrk="1" fontAlgn="auto" latinLnBrk="0" hangingPunct="1">
              <a:lnSpc>
                <a:spcPct val="100000"/>
              </a:lnSpc>
              <a:spcBef>
                <a:spcPts val="0"/>
              </a:spcBef>
              <a:spcAft>
                <a:spcPts val="0"/>
              </a:spcAft>
              <a:buClrTx/>
              <a:buSzTx/>
              <a:buFontTx/>
              <a:buNone/>
              <a:tabLst/>
              <a:defRPr/>
            </a:pP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To don a gown, first select the appropriate type for the task and the right size for you.  The opening of the gown should be in the back; secure the gown at the neck and waist.  If the gown is too small to fully cover your torso, use two gowns.  Put on the first gown with the opening in front and the second gown over the first with the opening in the back. </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энАлисис</a:t>
            </a:r>
            <a:endParaRPr lang="ru-RU" dirty="0" smtClean="0"/>
          </a:p>
          <a:p>
            <a:r>
              <a:rPr lang="ru-RU" dirty="0" err="1" smtClean="0"/>
              <a:t>Предпроектное</a:t>
            </a:r>
            <a:r>
              <a:rPr lang="ru-RU" dirty="0" smtClean="0"/>
              <a:t> обследование размещение</a:t>
            </a:r>
          </a:p>
          <a:p>
            <a:r>
              <a:rPr lang="ru-RU" dirty="0" smtClean="0"/>
              <a:t>Периодическое обследование</a:t>
            </a:r>
          </a:p>
          <a:p>
            <a:r>
              <a:rPr lang="ru-RU" dirty="0" smtClean="0"/>
              <a:t>Медицина и здравоохранение служба</a:t>
            </a:r>
          </a:p>
          <a:p>
            <a:r>
              <a:rPr lang="ru-RU" dirty="0" smtClean="0"/>
              <a:t>уведомление</a:t>
            </a:r>
          </a:p>
          <a:p>
            <a:r>
              <a:rPr lang="ru-RU" dirty="0" smtClean="0"/>
              <a:t>Надзор за рабочей среды</a:t>
            </a:r>
          </a:p>
          <a:p>
            <a:r>
              <a:rPr lang="ru-RU" dirty="0" smtClean="0"/>
              <a:t>Техническое обслуживание и анализ записей</a:t>
            </a:r>
          </a:p>
          <a:p>
            <a:r>
              <a:rPr lang="ru-RU" dirty="0" smtClean="0"/>
              <a:t>Просвещение и консультирование Здоровье</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spcBef>
                <a:spcPct val="50000"/>
              </a:spcBef>
            </a:pPr>
            <a:r>
              <a:rPr lang="ru-RU" altLang="uk-UA" dirty="0" err="1" smtClean="0"/>
              <a:t>элАстик</a:t>
            </a:r>
            <a:r>
              <a:rPr lang="ru-RU" altLang="uk-UA" baseline="0" dirty="0" smtClean="0"/>
              <a:t>     </a:t>
            </a:r>
            <a:r>
              <a:rPr lang="ru-RU" altLang="uk-UA" baseline="0" dirty="0" err="1" smtClean="0"/>
              <a:t>эджАст</a:t>
            </a:r>
            <a:endParaRPr lang="ru-RU" altLang="uk-UA" baseline="0" dirty="0" smtClean="0"/>
          </a:p>
          <a:p>
            <a:pPr>
              <a:spcBef>
                <a:spcPct val="50000"/>
              </a:spcBef>
            </a:pPr>
            <a:r>
              <a:rPr lang="ru-RU" altLang="uk-UA" dirty="0" smtClean="0"/>
              <a:t>Место над носа, рта и подбородка</a:t>
            </a:r>
          </a:p>
          <a:p>
            <a:pPr>
              <a:spcBef>
                <a:spcPct val="50000"/>
              </a:spcBef>
            </a:pPr>
            <a:r>
              <a:rPr lang="ru-RU" altLang="uk-UA" dirty="0" smtClean="0"/>
              <a:t>Установите гибкую часть носа над переносицей</a:t>
            </a:r>
          </a:p>
          <a:p>
            <a:pPr>
              <a:spcBef>
                <a:spcPct val="50000"/>
              </a:spcBef>
            </a:pPr>
            <a:r>
              <a:rPr lang="ru-RU" altLang="uk-UA" dirty="0" smtClean="0"/>
              <a:t>Безопасный на голову со связями или эластичный</a:t>
            </a:r>
          </a:p>
          <a:p>
            <a:pPr>
              <a:spcBef>
                <a:spcPct val="50000"/>
              </a:spcBef>
            </a:pPr>
            <a:r>
              <a:rPr lang="ru-RU" altLang="uk-UA" dirty="0" smtClean="0"/>
              <a:t>Подогнать по</a:t>
            </a:r>
            <a:endParaRPr lang="en-US" altLang="uk-UA" dirty="0" smtClean="0"/>
          </a:p>
          <a:p>
            <a:pPr>
              <a:spcBef>
                <a:spcPct val="50000"/>
              </a:spcBef>
            </a:pPr>
            <a:r>
              <a:rPr lang="en-US" altLang="uk-UA" dirty="0" smtClean="0"/>
              <a:t>Some masks are fastened with ties, others with elastic. If the mask has ties, place the mask over your mouth, nose and chin.  Fit the flexible nose piece to the form of your nose bridge; tie the upper set at the back of your head and the lower set at the base of your neck.  </a:t>
            </a:r>
          </a:p>
          <a:p>
            <a:pPr>
              <a:spcBef>
                <a:spcPct val="50000"/>
              </a:spcBef>
            </a:pPr>
            <a:endParaRPr lang="en-US" altLang="uk-UA" dirty="0" smtClean="0"/>
          </a:p>
          <a:p>
            <a:pPr>
              <a:spcBef>
                <a:spcPct val="50000"/>
              </a:spcBef>
            </a:pPr>
            <a:r>
              <a:rPr lang="en-US" altLang="uk-UA" dirty="0" smtClean="0"/>
              <a:t>If a mask has elastic head bands, separate the two bands, hold the mask in one hand and the bands in the other.  Place and hold the mask over your nose, mouth, and chin, then stretch the bands over your head and secure them comfortably as shown; one band on the upper back of your head, the other below the ears at the base of the neck.</a:t>
            </a:r>
          </a:p>
          <a:p>
            <a:pPr>
              <a:spcBef>
                <a:spcPct val="50000"/>
              </a:spcBef>
            </a:pPr>
            <a:endParaRPr lang="en-US" altLang="uk-UA" dirty="0" smtClean="0"/>
          </a:p>
          <a:p>
            <a:pPr>
              <a:spcBef>
                <a:spcPct val="50000"/>
              </a:spcBef>
            </a:pPr>
            <a:r>
              <a:rPr lang="en-US" altLang="uk-UA" dirty="0" smtClean="0"/>
              <a:t>Adjust the mask to fit.  Remember, you don’t want to be touching it during use so take the few seconds needed to make sure it is secure on your head and fits snuggly around your face so there are no gaps.</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22</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altLang="uk-UA" dirty="0" err="1" smtClean="0"/>
              <a:t>коллАпс</a:t>
            </a:r>
            <a:r>
              <a:rPr lang="ru-RU" altLang="uk-UA" baseline="0" dirty="0" smtClean="0"/>
              <a:t>     </a:t>
            </a:r>
            <a:r>
              <a:rPr lang="ru-RU" altLang="uk-UA" baseline="0" dirty="0" err="1" smtClean="0"/>
              <a:t>лИкэдж</a:t>
            </a:r>
            <a:r>
              <a:rPr lang="ru-RU" altLang="uk-UA" baseline="0" dirty="0" smtClean="0"/>
              <a:t>  </a:t>
            </a:r>
            <a:r>
              <a:rPr lang="ru-RU" altLang="uk-UA" baseline="0" dirty="0" err="1" smtClean="0"/>
              <a:t>колАпс</a:t>
            </a:r>
            <a:endParaRPr lang="en-US" altLang="uk-UA" dirty="0" smtClean="0"/>
          </a:p>
          <a:p>
            <a:endParaRPr lang="en-US" altLang="uk-UA" dirty="0" smtClean="0"/>
          </a:p>
          <a:p>
            <a:r>
              <a:rPr lang="ru-RU" altLang="uk-UA" dirty="0" smtClean="0"/>
              <a:t>Выберите подходят испытания респиратор</a:t>
            </a:r>
          </a:p>
          <a:p>
            <a:r>
              <a:rPr lang="ru-RU" altLang="uk-UA" dirty="0" smtClean="0"/>
              <a:t>Место над носа, рта и подбородка</a:t>
            </a:r>
          </a:p>
          <a:p>
            <a:r>
              <a:rPr lang="ru-RU" altLang="uk-UA" dirty="0" smtClean="0"/>
              <a:t>Установите гибкую часть носа над переносицей</a:t>
            </a:r>
          </a:p>
          <a:p>
            <a:r>
              <a:rPr lang="ru-RU" altLang="uk-UA" dirty="0" smtClean="0"/>
              <a:t>Безопасный на голове с эластичным</a:t>
            </a:r>
          </a:p>
          <a:p>
            <a:r>
              <a:rPr lang="ru-RU" altLang="uk-UA" dirty="0" smtClean="0"/>
              <a:t>Подогнать по</a:t>
            </a:r>
          </a:p>
          <a:p>
            <a:r>
              <a:rPr lang="ru-RU" altLang="uk-UA" dirty="0" smtClean="0"/>
              <a:t>Выполните проверку подходят -</a:t>
            </a:r>
          </a:p>
          <a:p>
            <a:r>
              <a:rPr lang="ru-RU" altLang="uk-UA" dirty="0" smtClean="0"/>
              <a:t>Вдохните - респиратор свернуть</a:t>
            </a:r>
          </a:p>
          <a:p>
            <a:r>
              <a:rPr lang="ru-RU" altLang="uk-UA" dirty="0" smtClean="0"/>
              <a:t>Выдох - проверить на утечку вокруг лица</a:t>
            </a:r>
          </a:p>
          <a:p>
            <a:endParaRPr lang="ru-RU" altLang="uk-UA" dirty="0" smtClean="0"/>
          </a:p>
          <a:p>
            <a:r>
              <a:rPr lang="en-US" altLang="uk-UA" dirty="0" smtClean="0"/>
              <a:t>The technique for donning a particulate respirator, such as an N95, N99 or N100, is similar to putting on a pre-formed mask with elastic head bands.  Key differences, however, are 1) the need to first select a respirator for which you have been fit tested and 2) fit checking the device, as you have been instructed, before entering an area where there may be airborne infectious disease. Be sure to follow the manufacturer’s instructions for donning the device.  In some instances, the manufacturer’s instructions may differ slightly from this presentation.</a:t>
            </a:r>
          </a:p>
          <a:p>
            <a:endParaRPr lang="en-US" altLang="uk-UA" dirty="0" smtClean="0"/>
          </a:p>
          <a:p>
            <a:r>
              <a:rPr lang="en-US" altLang="uk-UA" dirty="0" smtClean="0"/>
              <a:t>You may also be asked to wear an elastomeric or powered air purifying respirator, or PAPR.  Guidance on how to use these devices is not included in this presentation.  You will need instruction locally to properly use these devices.</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23</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сэкьЮэли</a:t>
            </a:r>
            <a:endParaRPr lang="ru-RU" dirty="0" smtClean="0"/>
          </a:p>
          <a:p>
            <a:r>
              <a:rPr lang="ru-RU" dirty="0" smtClean="0"/>
              <a:t>Дон перчатки в прошлом</a:t>
            </a:r>
          </a:p>
          <a:p>
            <a:r>
              <a:rPr lang="ru-RU" dirty="0" smtClean="0"/>
              <a:t>Выберите правильный тип и размер</a:t>
            </a:r>
          </a:p>
          <a:p>
            <a:r>
              <a:rPr lang="ru-RU" dirty="0" smtClean="0"/>
              <a:t>Вставьте руки в перчатках</a:t>
            </a:r>
          </a:p>
          <a:p>
            <a:r>
              <a:rPr lang="ru-RU" dirty="0" smtClean="0"/>
              <a:t>Продлить перчатки более изоляции</a:t>
            </a:r>
            <a:endParaRPr lang="en-US" dirty="0" smtClean="0"/>
          </a:p>
          <a:p>
            <a:endParaRPr lang="en-US" dirty="0" smtClean="0"/>
          </a:p>
          <a:p>
            <a:r>
              <a:rPr lang="ru-RU" dirty="0" smtClean="0"/>
              <a:t>Если вы носите платье изоляции, заправьте платье манжеты надежно под каждой перчатке. Это обеспечивает непрерывный барьерную защиту для вашей кожи.</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24</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Держите руки в перчатках от лица</a:t>
            </a:r>
          </a:p>
          <a:p>
            <a:r>
              <a:rPr lang="ru-RU" dirty="0" smtClean="0"/>
              <a:t>Не прикасайтесь или регулировочный другой СИЗ</a:t>
            </a:r>
          </a:p>
          <a:p>
            <a:r>
              <a:rPr lang="ru-RU" dirty="0" smtClean="0"/>
              <a:t>Снимите перчатки, если они становятся рваные; соблюдать гигиену рук, прежде чем надевать новые перчатки</a:t>
            </a:r>
          </a:p>
          <a:p>
            <a:r>
              <a:rPr lang="ru-RU" dirty="0" smtClean="0"/>
              <a:t>Предельные поверхности и предметы коснулся</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25</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We’ve talked about donning and using PPE.  Now we’ll discuss how to safely remove PPE to protect you, your colleagues, and patients from exposure to contaminated materials.</a:t>
            </a:r>
          </a:p>
          <a:p>
            <a:r>
              <a:rPr lang="ru-RU" dirty="0" smtClean="0"/>
              <a:t>Мы говорили о надевание и с помощью СИЗ. Теперь мы обсудим, как безопасно удалить СИЗ, чтобы защитить вас, ваших коллег, и пациентов от воздействия загрязненных материалов.</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26</a:t>
            </a:fld>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spcBef>
                <a:spcPct val="50000"/>
              </a:spcBef>
            </a:pPr>
            <a:r>
              <a:rPr lang="ru-RU" altLang="uk-UA" dirty="0" err="1" smtClean="0"/>
              <a:t>тАйс</a:t>
            </a:r>
            <a:endParaRPr lang="ru-RU" altLang="uk-UA" dirty="0" smtClean="0"/>
          </a:p>
          <a:p>
            <a:pPr>
              <a:spcBef>
                <a:spcPct val="50000"/>
              </a:spcBef>
            </a:pPr>
            <a:r>
              <a:rPr lang="ru-RU" altLang="uk-UA" dirty="0" smtClean="0"/>
              <a:t>Загрязненная - подогрев переднего</a:t>
            </a:r>
          </a:p>
          <a:p>
            <a:pPr>
              <a:spcBef>
                <a:spcPct val="50000"/>
              </a:spcBef>
            </a:pPr>
            <a:r>
              <a:rPr lang="ru-RU" altLang="uk-UA" dirty="0" smtClean="0"/>
              <a:t>Области СИЗ, которые имеют или могут быть в контакте с участков тела, материалов или окружающей среды поверхностях, где инфекционный организм могут находиться</a:t>
            </a:r>
          </a:p>
          <a:p>
            <a:pPr>
              <a:spcBef>
                <a:spcPct val="50000"/>
              </a:spcBef>
            </a:pPr>
            <a:r>
              <a:rPr lang="ru-RU" altLang="uk-UA" dirty="0" smtClean="0"/>
              <a:t>Чистота - внутри, снаружи назад, галстуки на голове и спине</a:t>
            </a:r>
          </a:p>
          <a:p>
            <a:pPr>
              <a:spcBef>
                <a:spcPct val="50000"/>
              </a:spcBef>
            </a:pPr>
            <a:r>
              <a:rPr lang="ru-RU" altLang="uk-UA" dirty="0" smtClean="0"/>
              <a:t>Области СИЗ, которые, вероятно, не были в контакте с инфекционным организма</a:t>
            </a:r>
            <a:endParaRPr lang="en-US" altLang="uk-UA" dirty="0" smtClean="0"/>
          </a:p>
          <a:p>
            <a:pPr>
              <a:spcBef>
                <a:spcPct val="50000"/>
              </a:spcBef>
            </a:pPr>
            <a:endParaRPr lang="en-US" altLang="uk-UA" dirty="0" smtClean="0"/>
          </a:p>
          <a:p>
            <a:pPr>
              <a:spcBef>
                <a:spcPct val="50000"/>
              </a:spcBef>
            </a:pPr>
            <a:r>
              <a:rPr lang="en-US" altLang="uk-UA" dirty="0" smtClean="0"/>
              <a:t>To remove PEP safely, you must first be able to identify what sites are considered “clean” and what are “contaminated.”  In general, the outside front and sleeves of the isolation gown and  outside front of the goggles, mask, respirator and face shield are considered “contaminated,” regardless of whether there is visible soil.  Also, the outside of the gloves are contaminated.</a:t>
            </a:r>
          </a:p>
          <a:p>
            <a:pPr>
              <a:spcBef>
                <a:spcPct val="50000"/>
              </a:spcBef>
            </a:pPr>
            <a:endParaRPr lang="en-US" altLang="uk-UA" dirty="0" smtClean="0"/>
          </a:p>
          <a:p>
            <a:pPr>
              <a:spcBef>
                <a:spcPct val="50000"/>
              </a:spcBef>
            </a:pPr>
            <a:r>
              <a:rPr lang="en-US" altLang="uk-UA" dirty="0" smtClean="0"/>
              <a:t>The areas that are considered “clean” are the parts that will be touched when removing PPE.  These include inside the gloves; inside and back of the gown, including the ties; and the ties, elastic, or ear pieces of the mask, goggles and face shield. </a:t>
            </a:r>
          </a:p>
        </p:txBody>
      </p:sp>
      <p:sp>
        <p:nvSpPr>
          <p:cNvPr id="4" name="Номер слайда 3"/>
          <p:cNvSpPr>
            <a:spLocks noGrp="1"/>
          </p:cNvSpPr>
          <p:nvPr>
            <p:ph type="sldNum" sz="quarter" idx="10"/>
          </p:nvPr>
        </p:nvSpPr>
        <p:spPr/>
        <p:txBody>
          <a:bodyPr/>
          <a:lstStyle/>
          <a:p>
            <a:fld id="{78CC759B-F2A0-4B5C-9B49-164FAE8E7F97}" type="slidenum">
              <a:rPr lang="ru-RU" smtClean="0"/>
              <a:pPr/>
              <a:t>27</a:t>
            </a:fld>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a:spcBef>
                <a:spcPct val="50000"/>
              </a:spcBef>
            </a:pPr>
            <a:r>
              <a:rPr lang="en-US" altLang="uk-UA" dirty="0" smtClean="0"/>
              <a:t>The sequence for removing PPE is intended to limit opportunities for self-contamination.  The gloves are considered the most contaminated pieces of PPE and are therefore removed first.   The face shield or goggles are next because they are more cumbersome and would interfere with removal of other PPE.  The gown is third in the sequence, followed by the mask or respirator.</a:t>
            </a:r>
          </a:p>
        </p:txBody>
      </p:sp>
      <p:sp>
        <p:nvSpPr>
          <p:cNvPr id="4" name="Номер слайда 3"/>
          <p:cNvSpPr>
            <a:spLocks noGrp="1"/>
          </p:cNvSpPr>
          <p:nvPr>
            <p:ph type="sldNum" sz="quarter" idx="10"/>
          </p:nvPr>
        </p:nvSpPr>
        <p:spPr/>
        <p:txBody>
          <a:bodyPr/>
          <a:lstStyle/>
          <a:p>
            <a:fld id="{78CC759B-F2A0-4B5C-9B49-164FAE8E7F97}" type="slidenum">
              <a:rPr lang="ru-RU" smtClean="0"/>
              <a:pPr/>
              <a:t>28</a:t>
            </a:fld>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The location for removing PPE will depend on the amount and type of PPE worn and the category of isolation a patient is on, if applicable.  If only gloves are worn as PPE, it is safe to remove and discard them in the patient room.  When a gown or full PPE is worn, PPE should be removed at the doorway or in an anteroom.  Respirators should always be removed outside the patient room, after the door is closed.  Hand hygiene should be performed after all PPE is removed.</a:t>
            </a: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В дверях, перед отъездом номер пациента или в прихожей * Удалить респиратор пределами комнаты, за дверью был закрыт *</a:t>
            </a:r>
            <a:endParaRPr lang="en-US" altLang="uk-UA" dirty="0" smtClean="0"/>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29</a:t>
            </a:fld>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Using one gloved hand, grasp the outside of the opposite glove near the wrist.  Pull and peel the glove away from the hand.  The glove should now be turned inside-out, with the contaminated side now on the inside.  Hold the removed glove in the opposite gloved hand.</a:t>
            </a:r>
          </a:p>
          <a:p>
            <a:r>
              <a:rPr lang="ru-RU" dirty="0" err="1" smtClean="0"/>
              <a:t>грАсп</a:t>
            </a:r>
            <a:endParaRPr lang="en-US" dirty="0" smtClean="0"/>
          </a:p>
          <a:p>
            <a:r>
              <a:rPr lang="ru-RU" dirty="0" smtClean="0"/>
              <a:t>Возьмитесь за пределами края возле запястья</a:t>
            </a:r>
          </a:p>
          <a:p>
            <a:r>
              <a:rPr lang="ru-RU" dirty="0" smtClean="0"/>
              <a:t>Пил от руки, поворачивая перчатки наизнанку</a:t>
            </a:r>
          </a:p>
          <a:p>
            <a:r>
              <a:rPr lang="ru-RU" dirty="0" smtClean="0"/>
              <a:t>Держите в противоположном рукой в перчатке</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30</a:t>
            </a:fld>
            <a:endParaRPr lang="ru-R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Slide one or two fingers of the ungloved hand under the wrist of the remaining glove.  Peel glove off from the inside, creating a bag for both gloves.  Discard in waste container.</a:t>
            </a:r>
          </a:p>
          <a:p>
            <a:r>
              <a:rPr lang="ru-RU" dirty="0" smtClean="0"/>
              <a:t>Слайд пальцем без перчатки под запястья оставшейся перчатки</a:t>
            </a:r>
          </a:p>
          <a:p>
            <a:r>
              <a:rPr lang="ru-RU" dirty="0" smtClean="0"/>
              <a:t>Лупиться изнутри, создавая мешок для обоих</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31</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en-US" dirty="0" smtClean="0"/>
          </a:p>
          <a:p>
            <a:r>
              <a:rPr lang="ru-RU" dirty="0" smtClean="0"/>
              <a:t>Дизайн здания</a:t>
            </a:r>
          </a:p>
          <a:p>
            <a:r>
              <a:rPr lang="ru-RU" dirty="0" smtClean="0"/>
              <a:t>Хорошее ведение хозяйства</a:t>
            </a:r>
          </a:p>
          <a:p>
            <a:r>
              <a:rPr lang="ru-RU" dirty="0" smtClean="0"/>
              <a:t>общая вентиляция</a:t>
            </a:r>
          </a:p>
          <a:p>
            <a:r>
              <a:rPr lang="ru-RU" dirty="0" smtClean="0"/>
              <a:t>Механизация</a:t>
            </a:r>
          </a:p>
          <a:p>
            <a:endParaRPr lang="ru-RU" dirty="0" smtClean="0"/>
          </a:p>
          <a:p>
            <a:endParaRPr lang="ru-RU" dirty="0" smtClean="0"/>
          </a:p>
          <a:p>
            <a:r>
              <a:rPr lang="ru-RU" dirty="0" smtClean="0"/>
              <a:t>Защитные устройства</a:t>
            </a:r>
          </a:p>
          <a:p>
            <a:r>
              <a:rPr lang="ru-RU" dirty="0" smtClean="0"/>
              <a:t>мониторинг окружающей среды</a:t>
            </a:r>
          </a:p>
          <a:p>
            <a:r>
              <a:rPr lang="ru-RU" dirty="0" smtClean="0"/>
              <a:t>Пыль</a:t>
            </a:r>
          </a:p>
          <a:p>
            <a:r>
              <a:rPr lang="ru-RU" dirty="0" smtClean="0"/>
              <a:t>ограждение</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a:t>
            </a:fld>
            <a:endParaRPr lang="ru-R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Using ungloved hands, grasp the “clean” ear or head pieces and lift away from face.  If goggle or face shield are reusable, place them in a designated receptacle for subsequent reprocessing.  Otherwise, discard them in the waste receptacle.</a:t>
            </a:r>
          </a:p>
          <a:p>
            <a:r>
              <a:rPr lang="ru-RU" dirty="0" err="1" smtClean="0"/>
              <a:t>дЭзигнэйтэт</a:t>
            </a:r>
            <a:r>
              <a:rPr lang="ru-RU" dirty="0" smtClean="0"/>
              <a:t>         </a:t>
            </a:r>
            <a:r>
              <a:rPr lang="ru-RU" dirty="0" err="1" smtClean="0"/>
              <a:t>рисЭптэкл</a:t>
            </a:r>
            <a:r>
              <a:rPr lang="ru-RU" dirty="0" smtClean="0"/>
              <a:t>      </a:t>
            </a:r>
            <a:r>
              <a:rPr lang="ru-RU" dirty="0" err="1" smtClean="0"/>
              <a:t>рИпросэбл</a:t>
            </a:r>
            <a:r>
              <a:rPr lang="ru-RU" dirty="0" smtClean="0"/>
              <a:t>     </a:t>
            </a:r>
            <a:r>
              <a:rPr lang="ru-RU" dirty="0" err="1" smtClean="0"/>
              <a:t>диспОужэл</a:t>
            </a:r>
            <a:endParaRPr lang="ru-RU" dirty="0" smtClean="0"/>
          </a:p>
          <a:p>
            <a:r>
              <a:rPr lang="ru-RU" dirty="0" smtClean="0"/>
              <a:t>Возьмитесь уха или головы куски без перчатки руки</a:t>
            </a:r>
          </a:p>
          <a:p>
            <a:r>
              <a:rPr lang="ru-RU" dirty="0" smtClean="0"/>
              <a:t>Поднимите от лица</a:t>
            </a:r>
          </a:p>
          <a:p>
            <a:r>
              <a:rPr lang="ru-RU" dirty="0" smtClean="0"/>
              <a:t>Место в назначенный сосуда для переработки или утилизации</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32</a:t>
            </a:fld>
            <a:endParaRPr lang="ru-R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Unfasten the gown ties with the ungloved hands.  Slip hands underneath the gown at the neck and shoulder, peel away from the shoulders. Slip the fingers of one hand under the cuff  of the opposite arm. Pull the hand into the  sleeve, grasping the  gown from inside. Reach across and  push the sleeve off  the opposite arm. Fold the gown  towards the inside and fold or roll into a bundle. (Only the “clean” part of the gown should be visible.)  Discard into waste or linen container, as appropriate.</a:t>
            </a:r>
          </a:p>
          <a:p>
            <a:r>
              <a:rPr lang="ru-RU" dirty="0" err="1" smtClean="0"/>
              <a:t>товААд</a:t>
            </a:r>
            <a:r>
              <a:rPr lang="ru-RU" dirty="0" smtClean="0"/>
              <a:t>          </a:t>
            </a:r>
            <a:r>
              <a:rPr lang="ru-RU" dirty="0" err="1" smtClean="0"/>
              <a:t>бендл</a:t>
            </a:r>
            <a:r>
              <a:rPr lang="ru-RU" dirty="0" smtClean="0"/>
              <a:t>             </a:t>
            </a:r>
            <a:r>
              <a:rPr lang="ru-RU" dirty="0" err="1" smtClean="0"/>
              <a:t>дискААд</a:t>
            </a:r>
            <a:endParaRPr lang="ru-RU" dirty="0" smtClean="0"/>
          </a:p>
          <a:p>
            <a:endParaRPr lang="ru-RU" dirty="0" smtClean="0"/>
          </a:p>
          <a:p>
            <a:r>
              <a:rPr lang="ru-RU" dirty="0" smtClean="0"/>
              <a:t>Вывернуть связи</a:t>
            </a:r>
          </a:p>
          <a:p>
            <a:r>
              <a:rPr lang="ru-RU" dirty="0" smtClean="0"/>
              <a:t>Пил платье от шеи и плеча</a:t>
            </a:r>
          </a:p>
          <a:p>
            <a:r>
              <a:rPr lang="ru-RU" dirty="0" smtClean="0"/>
              <a:t>Поверните загрязненный наружный внутрь</a:t>
            </a:r>
          </a:p>
          <a:p>
            <a:r>
              <a:rPr lang="ru-RU" dirty="0" smtClean="0"/>
              <a:t>Сложите или свернуть в жгут</a:t>
            </a:r>
          </a:p>
          <a:p>
            <a:r>
              <a:rPr lang="ru-RU" dirty="0" smtClean="0"/>
              <a:t>отбрасывать</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33</a:t>
            </a:fld>
            <a:endParaRPr lang="ru-R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The front of the mask is considered contaminated and should not be touched.  Remove by handling only the ties or elastic bands starting with the bottom then top tie or band.  Lift the mask or respirator away from the face and discard it into the designated waste receptacle. </a:t>
            </a:r>
          </a:p>
          <a:p>
            <a:r>
              <a:rPr lang="ru-RU" dirty="0" err="1" smtClean="0"/>
              <a:t>Антай</a:t>
            </a:r>
            <a:endParaRPr lang="ru-RU" dirty="0" smtClean="0"/>
          </a:p>
          <a:p>
            <a:r>
              <a:rPr lang="ru-RU" dirty="0" smtClean="0"/>
              <a:t>Развяжите дно, затем сверху, галстук</a:t>
            </a:r>
          </a:p>
          <a:p>
            <a:r>
              <a:rPr lang="ru-RU" dirty="0" smtClean="0"/>
              <a:t>Удалить из лица</a:t>
            </a:r>
          </a:p>
          <a:p>
            <a:r>
              <a:rPr lang="ru-RU" dirty="0" smtClean="0"/>
              <a:t>отбрасывать</a:t>
            </a:r>
          </a:p>
        </p:txBody>
      </p:sp>
      <p:sp>
        <p:nvSpPr>
          <p:cNvPr id="4" name="Номер слайда 3"/>
          <p:cNvSpPr>
            <a:spLocks noGrp="1"/>
          </p:cNvSpPr>
          <p:nvPr>
            <p:ph type="sldNum" sz="quarter" idx="10"/>
          </p:nvPr>
        </p:nvSpPr>
        <p:spPr/>
        <p:txBody>
          <a:bodyPr/>
          <a:lstStyle/>
          <a:p>
            <a:fld id="{78CC759B-F2A0-4B5C-9B49-164FAE8E7F97}" type="slidenum">
              <a:rPr lang="ru-RU" smtClean="0"/>
              <a:pPr/>
              <a:t>34</a:t>
            </a:fld>
            <a:endParaRPr lang="ru-RU"/>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The bottom elastic should be lifted over the head first. Then remove the top elastic. This should be done slowly to prevent the respirator from “snapping” off the face. </a:t>
            </a: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Топ </a:t>
            </a:r>
            <a:r>
              <a:rPr lang="ru-RU" altLang="uk-UA" dirty="0" err="1" smtClean="0"/>
              <a:t>элАстик</a:t>
            </a:r>
            <a:r>
              <a:rPr lang="ru-RU" altLang="uk-UA" dirty="0" smtClean="0"/>
              <a:t>     </a:t>
            </a:r>
            <a:r>
              <a:rPr lang="ru-RU" altLang="uk-UA" dirty="0" err="1" smtClean="0"/>
              <a:t>бОттом</a:t>
            </a:r>
            <a:endParaRPr lang="ru-RU" altLang="uk-U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Поднимите нижний эластичный над головой вперед</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Затем поднимите верхнюю упругой</a:t>
            </a:r>
          </a:p>
          <a:p>
            <a:pPr marL="0" marR="0" indent="0" algn="l" defTabSz="914400" rtl="0" eaLnBrk="1" fontAlgn="auto" latinLnBrk="0" hangingPunct="1">
              <a:lnSpc>
                <a:spcPct val="100000"/>
              </a:lnSpc>
              <a:spcBef>
                <a:spcPts val="0"/>
              </a:spcBef>
              <a:spcAft>
                <a:spcPts val="0"/>
              </a:spcAft>
              <a:buClrTx/>
              <a:buSzTx/>
              <a:buFontTx/>
              <a:buNone/>
              <a:tabLst/>
              <a:defRPr/>
            </a:pPr>
            <a:r>
              <a:rPr lang="ru-RU" altLang="uk-UA" dirty="0" smtClean="0"/>
              <a:t>отбрасывать</a:t>
            </a:r>
            <a:endParaRPr lang="en-US" altLang="uk-UA" dirty="0" smtClean="0"/>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35</a:t>
            </a:fld>
            <a:endParaRPr lang="ru-RU"/>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Hand hygiene is the cornerstone of preventing infection transmission.  You should perform hand hygiene immediately after removing PPE.  If your hands become visibly contaminated during PPE removal, wash hands before continuing to remove PPE.  Wash your hands thoroughly with soap and warm water or, if hands are not visibly contaminated, use an alcohol-based  hand rub.</a:t>
            </a:r>
          </a:p>
          <a:p>
            <a:r>
              <a:rPr lang="ru-RU" dirty="0" err="1" smtClean="0"/>
              <a:t>кОнэстон</a:t>
            </a:r>
            <a:r>
              <a:rPr lang="ru-RU" dirty="0" smtClean="0"/>
              <a:t>         </a:t>
            </a:r>
          </a:p>
          <a:p>
            <a:r>
              <a:rPr lang="ru-RU" dirty="0" smtClean="0"/>
              <a:t>Гигиена рук является краеугольным камнем предотвращения передачу инфекции.</a:t>
            </a:r>
          </a:p>
          <a:p>
            <a:r>
              <a:rPr lang="ru-RU" dirty="0" smtClean="0"/>
              <a:t>Выполните гигиену рук сразу же после извлечения СИЗ.</a:t>
            </a:r>
          </a:p>
          <a:p>
            <a:r>
              <a:rPr lang="ru-RU" dirty="0" smtClean="0"/>
              <a:t>Если руки становятся заметно загрязнены во время удаления СИЗ, мыть руки, прежде чем продолжить, чтобы удалить СИЗ</a:t>
            </a:r>
          </a:p>
          <a:p>
            <a:r>
              <a:rPr lang="ru-RU" dirty="0" smtClean="0"/>
              <a:t>Вымойте руки с мылом и водой или использовать спиртовой основе для протирания рук</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36</a:t>
            </a:fld>
            <a:endParaRPr lang="ru-R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После использования СИЗ</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Снимите и выбросьте СИЗ безопасно, чтобы защитить других от воздействия микробов. Перед отъездом свое рабочее место, убрать все СИЗ и положил его в нужное место. Это может включать:</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Специальные контейнеры для стирки, которые могут быть повторно использованы после очистки</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Специальные контейнеры для отходов, которые отличаются от других контейнеров для отходов</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Специально отмечены мешки для цитотоксической СИЗ</a:t>
            </a:r>
            <a:br>
              <a:rPr lang="ru-RU" sz="1200" kern="1200" dirty="0" smtClean="0">
                <a:solidFill>
                  <a:schemeClr val="tx1"/>
                </a:solidFill>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37</a:t>
            </a:fld>
            <a:endParaRPr lang="ru-R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altLang="uk-UA" dirty="0" smtClean="0"/>
              <a:t>Under Standard Precautions, </a:t>
            </a:r>
            <a:r>
              <a:rPr lang="en-US" altLang="uk-UA" b="1" dirty="0" smtClean="0"/>
              <a:t>gloves</a:t>
            </a:r>
            <a:r>
              <a:rPr lang="en-US" altLang="uk-UA" dirty="0" smtClean="0"/>
              <a:t> should be used when touching blood, body fluids, secretions, excretions, or contaminated items and for touching mucous membranes and </a:t>
            </a:r>
            <a:r>
              <a:rPr lang="en-US" altLang="uk-UA" dirty="0" err="1" smtClean="0"/>
              <a:t>nonintact</a:t>
            </a:r>
            <a:r>
              <a:rPr lang="en-US" altLang="uk-UA" dirty="0" smtClean="0"/>
              <a:t> skin.  A </a:t>
            </a:r>
            <a:r>
              <a:rPr lang="en-US" altLang="uk-UA" b="1" dirty="0" smtClean="0"/>
              <a:t>gown</a:t>
            </a:r>
            <a:r>
              <a:rPr lang="en-US" altLang="uk-UA" dirty="0" smtClean="0"/>
              <a:t> should be used during procedures and patient care activities when contact of clothing and/or exposed skin with blood, body fluids, secretions, or excretions is anticipated. Aprons are sometimes used as PPE over scrubs, such as in he</a:t>
            </a:r>
            <a:endParaRPr lang="ru-RU" altLang="uk-UA" dirty="0" smtClean="0"/>
          </a:p>
          <a:p>
            <a:r>
              <a:rPr lang="en-US" altLang="uk-UA" dirty="0" err="1" smtClean="0"/>
              <a:t>modialysis</a:t>
            </a:r>
            <a:r>
              <a:rPr lang="en-US" altLang="uk-UA" dirty="0" smtClean="0"/>
              <a:t> centers when inserting a needle into a fistula</a:t>
            </a:r>
            <a:endParaRPr lang="ru-RU" altLang="uk-UA" dirty="0" smtClean="0"/>
          </a:p>
          <a:p>
            <a:r>
              <a:rPr lang="ru-RU" dirty="0" err="1" smtClean="0"/>
              <a:t>блАд</a:t>
            </a:r>
            <a:r>
              <a:rPr lang="ru-RU" dirty="0" smtClean="0"/>
              <a:t>     </a:t>
            </a:r>
            <a:r>
              <a:rPr lang="ru-RU" dirty="0" err="1" smtClean="0"/>
              <a:t>сэкрэйшенс</a:t>
            </a:r>
            <a:r>
              <a:rPr lang="ru-RU" dirty="0" smtClean="0"/>
              <a:t>    </a:t>
            </a:r>
            <a:r>
              <a:rPr lang="ru-RU" dirty="0" err="1" smtClean="0"/>
              <a:t>экскрЭйшэнс</a:t>
            </a:r>
            <a:r>
              <a:rPr lang="ru-RU" dirty="0" smtClean="0"/>
              <a:t>           </a:t>
            </a:r>
            <a:r>
              <a:rPr lang="ru-RU" dirty="0" err="1" smtClean="0"/>
              <a:t>нОнинтэкт</a:t>
            </a:r>
            <a:r>
              <a:rPr lang="ru-RU" dirty="0" smtClean="0"/>
              <a:t>          </a:t>
            </a:r>
            <a:r>
              <a:rPr lang="ru-RU" dirty="0" err="1" smtClean="0"/>
              <a:t>Айтэмс</a:t>
            </a:r>
            <a:endParaRPr lang="ru-RU" dirty="0" smtClean="0"/>
          </a:p>
          <a:p>
            <a:r>
              <a:rPr lang="ru-RU" dirty="0" err="1" smtClean="0"/>
              <a:t>мЭмбрЭнс</a:t>
            </a:r>
            <a:r>
              <a:rPr lang="ru-RU" dirty="0" smtClean="0"/>
              <a:t>   </a:t>
            </a:r>
            <a:r>
              <a:rPr lang="ru-RU" dirty="0" err="1" smtClean="0"/>
              <a:t>актИвитис</a:t>
            </a:r>
            <a:r>
              <a:rPr lang="ru-RU" dirty="0" smtClean="0"/>
              <a:t>      </a:t>
            </a:r>
            <a:r>
              <a:rPr lang="ru-RU" dirty="0" err="1" smtClean="0"/>
              <a:t>сплАшэс</a:t>
            </a:r>
            <a:endParaRPr lang="ru-RU" dirty="0" smtClean="0"/>
          </a:p>
          <a:p>
            <a:endParaRPr lang="ru-RU" dirty="0" smtClean="0"/>
          </a:p>
          <a:p>
            <a:r>
              <a:rPr lang="ru-RU" dirty="0" smtClean="0"/>
              <a:t>Перчатки - Используйте при прикосновении кровь, жидкости организма, выделения, экскременты, загрязненные предметы; прикосновения слизистые оболочки и кожу </a:t>
            </a:r>
            <a:r>
              <a:rPr lang="ru-RU" dirty="0" err="1" smtClean="0"/>
              <a:t>nonintact</a:t>
            </a:r>
            <a:endParaRPr lang="ru-RU" dirty="0" smtClean="0"/>
          </a:p>
          <a:p>
            <a:r>
              <a:rPr lang="ru-RU" dirty="0" smtClean="0"/>
              <a:t>Платья - Используйте во время процедур и мероприятий по уходу за пациентами, когда контакт одежды / открытые участки кожи с кровью / биологическими жидкостями, выделениями, или выделений ожидается</a:t>
            </a:r>
          </a:p>
          <a:p>
            <a:r>
              <a:rPr lang="ru-RU" dirty="0" smtClean="0"/>
              <a:t>Маска и очки или маску - Используйте во время деятельности ухода за больными вероятных генерировать брызги и брызги крови, жидкости организма, выделения или экскременты</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38</a:t>
            </a:fld>
            <a:endParaRPr lang="ru-RU"/>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кррЭктли</a:t>
            </a:r>
            <a:endParaRPr lang="ru-RU" dirty="0" smtClean="0"/>
          </a:p>
          <a:p>
            <a:r>
              <a:rPr lang="ru-RU" dirty="0" smtClean="0"/>
              <a:t>СИЗ доступно, чтобы защитить вас от воздействия инфекционных агентов на рабочем месте здравоохранения</a:t>
            </a:r>
          </a:p>
          <a:p>
            <a:r>
              <a:rPr lang="ru-RU" dirty="0" smtClean="0"/>
              <a:t>Знайте, что тип СИЗ необходимо обязанностей вы выполняете и правильно использовать его</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39</a:t>
            </a:fld>
            <a:endParaRPr lang="ru-RU"/>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Защита глаз включает в себя защитные маски и защитные очки. Они защищают слизистые оболочки в ваших глазах из крови и других биологических жидкостей. Если эти жидкости контакт с глазами, микробы в жидкости могут попасть в организм через слизистые оболочки.</a:t>
            </a:r>
            <a:br>
              <a:rPr lang="ru-RU" sz="1200" kern="1200" dirty="0" smtClean="0">
                <a:solidFill>
                  <a:schemeClr val="tx1"/>
                </a:solidFill>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40</a:t>
            </a:fld>
            <a:endParaRPr lang="ru-RU"/>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Вы, возможно, потребуется специальный СИЗ при обращении некоторые лекарства от рака. Это оборудование называется цитотоксическим СИЗ.</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Вы, возможно, должны носить платье с длинными рукавами и манжетами упругих. Это платье не должны позволить жидкости, чтобы контакт с кожей.</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Вы также можете нужно носить бахилы, защитные очки, перчатки и специальные.</a:t>
            </a:r>
            <a:br>
              <a:rPr lang="ru-RU" sz="1200" kern="1200" dirty="0" smtClean="0">
                <a:solidFill>
                  <a:schemeClr val="tx1"/>
                </a:solidFill>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41</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икспОузд</a:t>
            </a:r>
            <a:r>
              <a:rPr lang="ru-RU" dirty="0" smtClean="0"/>
              <a:t>    </a:t>
            </a:r>
            <a:r>
              <a:rPr lang="ru-RU" dirty="0" err="1" smtClean="0"/>
              <a:t>икспОужэ</a:t>
            </a:r>
            <a:endParaRPr lang="ru-RU" dirty="0" smtClean="0"/>
          </a:p>
          <a:p>
            <a:r>
              <a:rPr lang="ru-RU" dirty="0" smtClean="0"/>
              <a:t>Обязанности работодателей, когда работники подвергаются воздействию</a:t>
            </a:r>
          </a:p>
          <a:p>
            <a:r>
              <a:rPr lang="ru-RU" dirty="0" smtClean="0"/>
              <a:t>профессиональные вредности</a:t>
            </a:r>
          </a:p>
          <a:p>
            <a:r>
              <a:rPr lang="ru-RU" dirty="0" smtClean="0"/>
              <a:t>В ситуациях, когда работники подвергаются воздействию вредных производственных факторов, работодатели имеют</a:t>
            </a:r>
          </a:p>
          <a:p>
            <a:r>
              <a:rPr lang="ru-RU" dirty="0" smtClean="0"/>
              <a:t>Обязанность:</a:t>
            </a:r>
          </a:p>
          <a:p>
            <a:r>
              <a:rPr lang="ru-RU" dirty="0" smtClean="0"/>
              <a:t>• информировать работников всех известных опасностей, связанных с их работой, здоровье</a:t>
            </a:r>
          </a:p>
          <a:p>
            <a:r>
              <a:rPr lang="ru-RU" dirty="0" smtClean="0"/>
              <a:t>риски, связанные и соответствующие профилактические и защитные меры;</a:t>
            </a:r>
          </a:p>
          <a:p>
            <a:r>
              <a:rPr lang="ru-RU" dirty="0" smtClean="0"/>
              <a:t>• принять соответствующие меры для устранения или минимизации рисков, связанных с</a:t>
            </a:r>
          </a:p>
          <a:p>
            <a:r>
              <a:rPr lang="ru-RU" dirty="0" smtClean="0"/>
              <a:t>воздействие этих опасностей;</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a:t>
            </a:fld>
            <a:endParaRPr lang="ru-RU"/>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Выберите правильный СИЗ</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Вы, возможно, потребуется использовать различные СИЗ для разных пациентов. Ваше рабочее место письменные инструкции о том, когда носить СИЗ и какой тип СИЗ для использования. Вы должны СИЗ, когда вы заботитесь о больных, которые находятся в изоляции, а также других пациентов.</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Попросите вашего руководителя, как вы можете узнать больше о защитного оборудования.</a:t>
            </a:r>
            <a:br>
              <a:rPr lang="ru-RU" sz="1200" kern="1200" dirty="0" smtClean="0">
                <a:solidFill>
                  <a:schemeClr val="tx1"/>
                </a:solidFill>
                <a:latin typeface="+mn-lt"/>
                <a:ea typeface="+mn-ea"/>
                <a:cs typeface="+mn-cs"/>
              </a:rPr>
            </a:b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42</a:t>
            </a:fld>
            <a:endParaRPr lang="ru-RU"/>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дипрАйвс</a:t>
            </a:r>
            <a:r>
              <a:rPr lang="ru-RU" dirty="0" smtClean="0"/>
              <a:t>    </a:t>
            </a:r>
            <a:r>
              <a:rPr lang="ru-RU" dirty="0" err="1" smtClean="0"/>
              <a:t>дИгнити</a:t>
            </a:r>
            <a:r>
              <a:rPr lang="ru-RU" dirty="0" smtClean="0"/>
              <a:t>  </a:t>
            </a:r>
            <a:r>
              <a:rPr lang="ru-RU" baseline="0" dirty="0" smtClean="0"/>
              <a:t>  </a:t>
            </a:r>
            <a:r>
              <a:rPr lang="ru-RU" baseline="0" dirty="0" err="1" smtClean="0"/>
              <a:t>Интэрфиэс</a:t>
            </a:r>
            <a:r>
              <a:rPr lang="ru-RU" baseline="0" dirty="0" smtClean="0"/>
              <a:t>  </a:t>
            </a:r>
            <a:r>
              <a:rPr lang="ru-RU" baseline="0" dirty="0" err="1" smtClean="0"/>
              <a:t>облАйджин</a:t>
            </a:r>
            <a:r>
              <a:rPr lang="ru-RU" baseline="0" dirty="0" smtClean="0"/>
              <a:t>   </a:t>
            </a:r>
            <a:r>
              <a:rPr lang="ru-RU" baseline="0" dirty="0" err="1" smtClean="0"/>
              <a:t>примэчьЮли</a:t>
            </a:r>
            <a:r>
              <a:rPr lang="ru-RU" baseline="0" dirty="0" smtClean="0"/>
              <a:t>  </a:t>
            </a:r>
            <a:r>
              <a:rPr lang="ru-RU" baseline="0" dirty="0" err="1" smtClean="0"/>
              <a:t>иксЭсивли</a:t>
            </a:r>
            <a:endParaRPr lang="ru-RU" dirty="0" smtClean="0"/>
          </a:p>
          <a:p>
            <a:endParaRPr lang="ru-RU" dirty="0" smtClean="0"/>
          </a:p>
          <a:p>
            <a:r>
              <a:rPr lang="ru-RU" dirty="0" smtClean="0"/>
              <a:t>Детский труд [править]</a:t>
            </a:r>
          </a:p>
          <a:p>
            <a:r>
              <a:rPr lang="ru-RU" dirty="0" smtClean="0"/>
              <a:t>Термин детский труд часто определяется как работа, которая лишает детей их детства, потенциал, достоинства и наносящей вред их физическому и умственному развитию.</a:t>
            </a:r>
          </a:p>
          <a:p>
            <a:r>
              <a:rPr lang="ru-RU" dirty="0" smtClean="0"/>
              <a:t>Детский труд относится к работе, что:</a:t>
            </a:r>
          </a:p>
          <a:p>
            <a:r>
              <a:rPr lang="ru-RU" dirty="0" smtClean="0"/>
              <a:t>психически, физически, социально или морально опасны и вредны для детей; а</a:t>
            </a:r>
          </a:p>
          <a:p>
            <a:r>
              <a:rPr lang="ru-RU" dirty="0" smtClean="0"/>
              <a:t>препятствует их обучения по:</a:t>
            </a:r>
          </a:p>
          <a:p>
            <a:r>
              <a:rPr lang="ru-RU" dirty="0" smtClean="0"/>
              <a:t>лишая их возможности посещать школу;</a:t>
            </a:r>
          </a:p>
          <a:p>
            <a:r>
              <a:rPr lang="ru-RU" dirty="0" smtClean="0"/>
              <a:t>обязав их покинуть преждевременно школу; или</a:t>
            </a:r>
          </a:p>
          <a:p>
            <a:r>
              <a:rPr lang="ru-RU" dirty="0" smtClean="0"/>
              <a:t>требуя от них, чтобы попытаться объединить школьную посещаемость с чрезмерно долгой и тяжелой работы.</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44</a:t>
            </a:fld>
            <a:endParaRPr lang="ru-RU"/>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инслЭйвд</a:t>
            </a:r>
            <a:r>
              <a:rPr lang="ru-RU" dirty="0" smtClean="0"/>
              <a:t>   </a:t>
            </a:r>
            <a:r>
              <a:rPr lang="ru-RU" dirty="0" err="1" smtClean="0"/>
              <a:t>письЮд</a:t>
            </a:r>
            <a:r>
              <a:rPr lang="en-US" dirty="0" smtClean="0"/>
              <a:t>  </a:t>
            </a:r>
            <a:r>
              <a:rPr lang="ru-RU" dirty="0" err="1" smtClean="0"/>
              <a:t>вЭриес</a:t>
            </a:r>
            <a:endParaRPr lang="ru-RU" dirty="0" smtClean="0"/>
          </a:p>
          <a:p>
            <a:r>
              <a:rPr lang="ru-RU" dirty="0" smtClean="0"/>
              <a:t>В своих самых крайних форм, детский труд включает в себя дети порабощения, отделены от своих семей, подвергаются серьезным опасностям и болезней и / или влево, чтобы постоять за себя на улицах больших городов, - часто в очень раннем возрасте. Будь или не конкретных форм "работы" можно назвать детский труд зависит от возраста ребенка, типа и часы работы, выполняемые, условия, при которых она выполняется, и целями, преследуемыми отдельными странами. Ответ варьируется от страны к стране, а также между секторами внутри стран.</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45</a:t>
            </a:fld>
            <a:endParaRPr lang="ru-RU"/>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Оувэрол</a:t>
            </a:r>
            <a:r>
              <a:rPr lang="ru-RU" dirty="0" smtClean="0"/>
              <a:t>    </a:t>
            </a:r>
            <a:r>
              <a:rPr lang="ru-RU" dirty="0" err="1" smtClean="0"/>
              <a:t>стрЭнтэнин</a:t>
            </a:r>
            <a:r>
              <a:rPr lang="ru-RU" baseline="0" dirty="0" smtClean="0"/>
              <a:t>           </a:t>
            </a:r>
            <a:r>
              <a:rPr lang="ru-RU" baseline="0" dirty="0" err="1" smtClean="0"/>
              <a:t>кОмбат</a:t>
            </a:r>
            <a:r>
              <a:rPr lang="ru-RU" baseline="0" dirty="0" smtClean="0"/>
              <a:t>     </a:t>
            </a:r>
            <a:r>
              <a:rPr lang="ru-RU" baseline="0" dirty="0" err="1" smtClean="0"/>
              <a:t>прОджэктс</a:t>
            </a:r>
            <a:endParaRPr lang="en-US" baseline="0" dirty="0" smtClean="0"/>
          </a:p>
          <a:p>
            <a:r>
              <a:rPr lang="ru-RU" dirty="0" smtClean="0"/>
              <a:t>Международная программа МОТ по искоренению детского труда (ИПЕК) было создано в 1992 году с общей целью постепенной ликвидации детского труда, который должен был быть достигнуто путем укрепления потенциала стран по решению этой проблемы и содействия всемирному движению для борьбы с детским трудом. ИПЕК в настоящее время имеет представительства в 88 странах,. Это крупнейший в своем роде программа в мире и самым крупнейшим оперативной программы МОТ.</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46</a:t>
            </a:fld>
            <a:endParaRPr lang="ru-RU"/>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47</a:t>
            </a:fld>
            <a:endParaRPr lang="ru-R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компЭтитивнэс</a:t>
            </a:r>
            <a:r>
              <a:rPr lang="ru-RU" baseline="0" dirty="0" smtClean="0"/>
              <a:t>   </a:t>
            </a:r>
            <a:r>
              <a:rPr lang="ru-RU" baseline="0" dirty="0" err="1" smtClean="0"/>
              <a:t>продАктивити</a:t>
            </a:r>
            <a:r>
              <a:rPr lang="ru-RU" baseline="0" dirty="0" smtClean="0"/>
              <a:t>    Инкам</a:t>
            </a:r>
            <a:endParaRPr lang="en-US" dirty="0" smtClean="0"/>
          </a:p>
          <a:p>
            <a:r>
              <a:rPr lang="ru-RU" dirty="0" err="1" smtClean="0"/>
              <a:t>экспАндид</a:t>
            </a:r>
            <a:r>
              <a:rPr lang="ru-RU" baseline="0" dirty="0" smtClean="0"/>
              <a:t>  </a:t>
            </a:r>
            <a:r>
              <a:rPr lang="ru-RU" baseline="0" dirty="0" err="1" smtClean="0"/>
              <a:t>пАрламэнтАрианс</a:t>
            </a:r>
            <a:r>
              <a:rPr lang="ru-RU" baseline="0" dirty="0" smtClean="0"/>
              <a:t>            </a:t>
            </a:r>
            <a:r>
              <a:rPr lang="ru-RU" baseline="0" dirty="0" err="1" smtClean="0"/>
              <a:t>пэпЭчьюэйс</a:t>
            </a:r>
            <a:endParaRPr lang="ru-RU" dirty="0" smtClean="0"/>
          </a:p>
          <a:p>
            <a:r>
              <a:rPr lang="ru-RU" dirty="0" err="1" smtClean="0"/>
              <a:t>оличество</a:t>
            </a:r>
            <a:r>
              <a:rPr lang="ru-RU" dirty="0" smtClean="0"/>
              <a:t> и круг партнеров ИПЕК расширили на протяжении многих лет и в настоящее время относятся организации работодателей и работников, других международных и государственных учреждений, частных предприятий, общинных организаций, средств массовой информации, парламентариев, судей, университеты, религиозные группы и, Конечно, дети и их семьи. Работа ИПЕК по ликвидации детского труда является важным аспектом Программы достойного труда МОТ. [35] Детский труд не только позволяет детям приобретать навыки и образование, необходимые им для лучшего будущего, [36] он также увековечивает нищету и влияет на национальные экономики через потери конкурентоспособности, производительности и потенциального дохода.</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48</a:t>
            </a:fld>
            <a:endParaRPr lang="ru-RU"/>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Стороны Конвенции 1973 Минимальный возраст МОТ,  </a:t>
            </a:r>
            <a:r>
              <a:rPr lang="ru-RU" dirty="0" err="1" smtClean="0"/>
              <a:t>дэзигнЭйтэд</a:t>
            </a:r>
            <a:endParaRPr lang="ru-RU" dirty="0" smtClean="0"/>
          </a:p>
          <a:p>
            <a:r>
              <a:rPr lang="ru-RU" dirty="0" smtClean="0"/>
              <a:t>и минимальный возраст они обозначены:</a:t>
            </a:r>
          </a:p>
          <a:p>
            <a:r>
              <a:rPr lang="ru-RU" dirty="0" smtClean="0"/>
              <a:t>фиолетовый, 14 лет; зеленый, 15 лет; синий, 16 лет</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49</a:t>
            </a:fld>
            <a:endParaRPr lang="ru-RU"/>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джЭндэ</a:t>
            </a:r>
            <a:endParaRPr lang="ru-RU" dirty="0" smtClean="0"/>
          </a:p>
          <a:p>
            <a:r>
              <a:rPr lang="ru-RU" dirty="0" smtClean="0"/>
              <a:t>Краткое изложение основных принципов в Своде практических правил МОТ по</a:t>
            </a:r>
          </a:p>
          <a:p>
            <a:r>
              <a:rPr lang="ru-RU" dirty="0" smtClean="0"/>
              <a:t>ВИЧ / СПИД и сфера труда</a:t>
            </a:r>
          </a:p>
          <a:p>
            <a:r>
              <a:rPr lang="ru-RU" dirty="0" smtClean="0"/>
              <a:t>(а) проблема рабочего места: ВИЧ / СПИД является проблемой рабочего места, поскольку это влияет на</a:t>
            </a:r>
          </a:p>
          <a:p>
            <a:r>
              <a:rPr lang="ru-RU" dirty="0" smtClean="0"/>
              <a:t>рабочая сила, и потому, что рабочее место может играть жизненно важную роль в ограничении</a:t>
            </a:r>
          </a:p>
          <a:p>
            <a:r>
              <a:rPr lang="ru-RU" dirty="0" smtClean="0"/>
              <a:t>передача и последствия эпидемии.</a:t>
            </a:r>
          </a:p>
          <a:p>
            <a:r>
              <a:rPr lang="ru-RU" dirty="0" smtClean="0"/>
              <a:t>(б) Недопущение дискриминации: Там не должно быть никакой дискриминации или стигма в отношении</a:t>
            </a:r>
          </a:p>
          <a:p>
            <a:r>
              <a:rPr lang="ru-RU" dirty="0" smtClean="0"/>
              <a:t>работники на основе реального или предполагаемого ВИЧ-статуса.</a:t>
            </a:r>
          </a:p>
          <a:p>
            <a:r>
              <a:rPr lang="ru-RU" dirty="0" smtClean="0"/>
              <a:t>(с) </a:t>
            </a:r>
            <a:r>
              <a:rPr lang="ru-RU" dirty="0" err="1" smtClean="0"/>
              <a:t>Гендерное</a:t>
            </a:r>
            <a:r>
              <a:rPr lang="ru-RU" dirty="0" smtClean="0"/>
              <a:t> равенство: более равноправные </a:t>
            </a:r>
            <a:r>
              <a:rPr lang="ru-RU" dirty="0" err="1" smtClean="0"/>
              <a:t>гендерные</a:t>
            </a:r>
            <a:r>
              <a:rPr lang="ru-RU" dirty="0" smtClean="0"/>
              <a:t> отношения и расширение прав и возможностей женщин</a:t>
            </a:r>
          </a:p>
          <a:p>
            <a:r>
              <a:rPr lang="ru-RU" dirty="0" smtClean="0"/>
              <a:t>являются жизненно важными для предотвращения передачи ВИЧ-инфекции и оказания помощи людям, чтобы управлять его</a:t>
            </a:r>
          </a:p>
          <a:p>
            <a:r>
              <a:rPr lang="ru-RU" dirty="0" smtClean="0"/>
              <a:t>влияние.</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50</a:t>
            </a:fld>
            <a:endParaRPr lang="ru-RU"/>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эдАптид</a:t>
            </a:r>
            <a:r>
              <a:rPr lang="ru-RU" dirty="0" smtClean="0"/>
              <a:t>   </a:t>
            </a:r>
            <a:r>
              <a:rPr lang="ru-RU" dirty="0" err="1" smtClean="0"/>
              <a:t>кЭйпэбилитис</a:t>
            </a:r>
            <a:r>
              <a:rPr lang="ru-RU" dirty="0" smtClean="0"/>
              <a:t>  </a:t>
            </a:r>
            <a:r>
              <a:rPr lang="ru-RU" dirty="0" err="1" smtClean="0"/>
              <a:t>мИнэмайз</a:t>
            </a:r>
            <a:endParaRPr lang="ru-RU" dirty="0" smtClean="0"/>
          </a:p>
          <a:p>
            <a:r>
              <a:rPr lang="ru-RU" dirty="0" smtClean="0"/>
              <a:t>(</a:t>
            </a:r>
            <a:r>
              <a:rPr lang="ru-RU" dirty="0" err="1" smtClean="0"/>
              <a:t>d</a:t>
            </a:r>
            <a:r>
              <a:rPr lang="ru-RU" dirty="0" smtClean="0"/>
              <a:t>) Здоровый работа окружающая среда: Рабочее место должно свести к минимуму профессионального риска,</a:t>
            </a:r>
          </a:p>
          <a:p>
            <a:r>
              <a:rPr lang="ru-RU" dirty="0" smtClean="0"/>
              <a:t>и быть адаптированы к здоровью и возможностям работников.</a:t>
            </a:r>
          </a:p>
          <a:p>
            <a:r>
              <a:rPr lang="ru-RU" dirty="0" smtClean="0"/>
              <a:t>(е) Социальный диалог: успешная политика борьбы с ВИЧ / </a:t>
            </a:r>
            <a:r>
              <a:rPr lang="ru-RU" dirty="0" err="1" smtClean="0"/>
              <a:t>СПИДом</a:t>
            </a:r>
            <a:r>
              <a:rPr lang="ru-RU" dirty="0" smtClean="0"/>
              <a:t> и потребности программы</a:t>
            </a:r>
          </a:p>
          <a:p>
            <a:r>
              <a:rPr lang="ru-RU" dirty="0" smtClean="0"/>
              <a:t>сотрудничество и доверие между работодателями, работниками и правительствами</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51</a:t>
            </a:fld>
            <a:endParaRPr lang="ru-RU"/>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конфидэншиЭлити</a:t>
            </a:r>
            <a:r>
              <a:rPr lang="ru-RU" dirty="0" smtClean="0"/>
              <a:t>  </a:t>
            </a:r>
            <a:r>
              <a:rPr lang="ru-RU" dirty="0" err="1" smtClean="0"/>
              <a:t>экзИстин</a:t>
            </a:r>
            <a:endParaRPr lang="ru-RU" dirty="0" smtClean="0"/>
          </a:p>
          <a:p>
            <a:r>
              <a:rPr lang="ru-RU" dirty="0" smtClean="0"/>
              <a:t>(е) Нет скрининг в целях занятости: Тестирование на ВИЧ на рабочем месте</a:t>
            </a:r>
          </a:p>
          <a:p>
            <a:r>
              <a:rPr lang="ru-RU" dirty="0" smtClean="0"/>
              <a:t>следует проводить, как указано в коде, должно быть добровольным и</a:t>
            </a:r>
          </a:p>
          <a:p>
            <a:r>
              <a:rPr lang="ru-RU" dirty="0" smtClean="0"/>
              <a:t>конфиденциальной, и никогда не должны быть использованы для скрининга заявителей или сотрудников на работу.</a:t>
            </a:r>
          </a:p>
          <a:p>
            <a:r>
              <a:rPr lang="ru-RU" dirty="0" smtClean="0"/>
              <a:t>(г) конфиденциальность: доступ к личным данным, включая ВИЧ-статус работника,</a:t>
            </a:r>
          </a:p>
          <a:p>
            <a:r>
              <a:rPr lang="ru-RU" dirty="0" smtClean="0"/>
              <a:t>должны быть связаны по правилам конфиденциальности, изложенными в существующей МОТ</a:t>
            </a:r>
          </a:p>
          <a:p>
            <a:r>
              <a:rPr lang="ru-RU" dirty="0" smtClean="0"/>
              <a:t>instruments.2</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52</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обеспечить работников соответствующей защитной одежды, оборудования и других объектов</a:t>
            </a:r>
          </a:p>
          <a:p>
            <a:r>
              <a:rPr lang="ru-RU" dirty="0" smtClean="0"/>
              <a:t>где адекватная защита от риска несчастного случая или ущерба здоровью, в том числе</a:t>
            </a:r>
          </a:p>
          <a:p>
            <a:r>
              <a:rPr lang="ru-RU" dirty="0" smtClean="0"/>
              <a:t>воздействие неблагоприятных условиях, не может быть обеспечено с помощью других средств; а</a:t>
            </a:r>
          </a:p>
          <a:p>
            <a:r>
              <a:rPr lang="ru-RU" dirty="0" smtClean="0"/>
              <a:t>• оказывать первую помощь для работников, которые пострадали от травмы или болезни на</a:t>
            </a:r>
          </a:p>
          <a:p>
            <a:r>
              <a:rPr lang="ru-RU" dirty="0" smtClean="0"/>
              <a:t>на рабочем месте, а также в соответствующих случаях перевозки от рабочего места и доступ</a:t>
            </a:r>
          </a:p>
          <a:p>
            <a:r>
              <a:rPr lang="ru-RU" dirty="0" smtClean="0"/>
              <a:t>в соответствующие медицинские учреждения.</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7</a:t>
            </a:fld>
            <a:endParaRPr lang="ru-RU"/>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энтАйтл</a:t>
            </a:r>
            <a:r>
              <a:rPr lang="ru-RU" dirty="0" smtClean="0"/>
              <a:t>        </a:t>
            </a:r>
            <a:r>
              <a:rPr lang="ru-RU" dirty="0" err="1" smtClean="0"/>
              <a:t>эфОдабл</a:t>
            </a:r>
            <a:r>
              <a:rPr lang="ru-RU" dirty="0" smtClean="0"/>
              <a:t>  </a:t>
            </a:r>
            <a:r>
              <a:rPr lang="ru-RU" dirty="0" err="1" smtClean="0"/>
              <a:t>стЭтьютри</a:t>
            </a:r>
            <a:endParaRPr lang="ru-RU" dirty="0" smtClean="0"/>
          </a:p>
          <a:p>
            <a:endParaRPr lang="ru-RU" dirty="0" smtClean="0"/>
          </a:p>
          <a:p>
            <a:r>
              <a:rPr lang="ru-RU" dirty="0" smtClean="0"/>
              <a:t>ч) Продолжая трудовых отношений: Работники с заболеваниями, связанных с ВИЧ</a:t>
            </a:r>
          </a:p>
          <a:p>
            <a:r>
              <a:rPr lang="ru-RU" dirty="0" smtClean="0"/>
              <a:t>должны быть в состоянии работать в соответствующих условиях до тех пор, как они</a:t>
            </a:r>
          </a:p>
          <a:p>
            <a:r>
              <a:rPr lang="ru-RU" dirty="0" smtClean="0"/>
              <a:t>медицинской нужным сделать это.</a:t>
            </a:r>
          </a:p>
          <a:p>
            <a:r>
              <a:rPr lang="ru-RU" dirty="0" smtClean="0"/>
              <a:t>(я) Профилактика: Социальные партнеры находятся в уникальном положении, чтобы способствовать предотвращению</a:t>
            </a:r>
          </a:p>
          <a:p>
            <a:r>
              <a:rPr lang="ru-RU" dirty="0" smtClean="0"/>
              <a:t>усилия через информации, образования и поддержки для изменения поведения.</a:t>
            </a:r>
          </a:p>
          <a:p>
            <a:r>
              <a:rPr lang="ru-RU" dirty="0" smtClean="0"/>
              <a:t>(J) Уход и поддержка: Работники имеют право на доступных услуг здравоохранения и</a:t>
            </a:r>
          </a:p>
          <a:p>
            <a:r>
              <a:rPr lang="ru-RU" dirty="0" smtClean="0"/>
              <a:t>выгоды от уставных и профессиональных схем.</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53</a:t>
            </a:fld>
            <a:endParaRPr lang="ru-RU"/>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прэсИджес</a:t>
            </a:r>
            <a:r>
              <a:rPr lang="ru-RU" dirty="0" smtClean="0"/>
              <a:t>   </a:t>
            </a:r>
            <a:r>
              <a:rPr lang="ru-RU" dirty="0" err="1" smtClean="0"/>
              <a:t>кОмпилэйшэн</a:t>
            </a:r>
            <a:endParaRPr lang="ru-RU" dirty="0" smtClean="0"/>
          </a:p>
          <a:p>
            <a:r>
              <a:rPr lang="ru-RU" dirty="0" smtClean="0"/>
              <a:t>отчетность о несчастных случаях и заболеваниях в компетентный орган в установленном времени;</a:t>
            </a:r>
          </a:p>
          <a:p>
            <a:r>
              <a:rPr lang="ru-RU" dirty="0" smtClean="0"/>
              <a:t>• стандартные процедуры отчетности и расследования смертельных и серьезных аварий, а также опасных происшествий; и компиляция и публикация статистических данных об авариях, профессиональных заболеваний и опасных происшествий.</a:t>
            </a:r>
          </a:p>
          <a:p>
            <a:r>
              <a:rPr lang="ru-RU" dirty="0" smtClean="0"/>
              <a:t>Страны могут использовать Свод практических правил МОТ регистрации и уведомления о несчастных и</a:t>
            </a:r>
          </a:p>
          <a:p>
            <a:r>
              <a:rPr lang="ru-RU" dirty="0" smtClean="0"/>
              <a:t>     </a:t>
            </a:r>
            <a:r>
              <a:rPr lang="ru-RU" dirty="0" err="1" smtClean="0"/>
              <a:t>заболеван</a:t>
            </a:r>
            <a:endParaRPr lang="ru-RU" dirty="0" smtClean="0"/>
          </a:p>
        </p:txBody>
      </p:sp>
      <p:sp>
        <p:nvSpPr>
          <p:cNvPr id="4" name="Номер слайда 3"/>
          <p:cNvSpPr>
            <a:spLocks noGrp="1"/>
          </p:cNvSpPr>
          <p:nvPr>
            <p:ph type="sldNum" sz="quarter" idx="10"/>
          </p:nvPr>
        </p:nvSpPr>
        <p:spPr/>
        <p:txBody>
          <a:bodyPr/>
          <a:lstStyle/>
          <a:p>
            <a:fld id="{78CC759B-F2A0-4B5C-9B49-164FAE8E7F97}" type="slidenum">
              <a:rPr lang="ru-RU" smtClean="0"/>
              <a:pPr/>
              <a:t>54</a:t>
            </a:fld>
            <a:endParaRPr lang="ru-RU"/>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лайэбИлити</a:t>
            </a:r>
            <a:r>
              <a:rPr lang="ru-RU" baseline="0" dirty="0" smtClean="0"/>
              <a:t>            </a:t>
            </a:r>
            <a:r>
              <a:rPr lang="ru-RU" baseline="0" dirty="0" err="1" smtClean="0"/>
              <a:t>кОнсэквэнсис</a:t>
            </a:r>
            <a:r>
              <a:rPr lang="ru-RU" baseline="0" dirty="0" smtClean="0"/>
              <a:t>   </a:t>
            </a:r>
            <a:r>
              <a:rPr lang="ru-RU" baseline="0" dirty="0" err="1" smtClean="0"/>
              <a:t>прОусэсис</a:t>
            </a:r>
            <a:endParaRPr lang="en-US" dirty="0" smtClean="0"/>
          </a:p>
          <a:p>
            <a:r>
              <a:rPr lang="ru-RU" dirty="0" smtClean="0"/>
              <a:t>Некоторые преимущества хорошего учета</a:t>
            </a:r>
          </a:p>
          <a:p>
            <a:r>
              <a:rPr lang="ru-RU" dirty="0" smtClean="0"/>
              <a:t>• Компания может оценить экономические последствия несчастных случаев с точки зрения</a:t>
            </a:r>
          </a:p>
          <a:p>
            <a:r>
              <a:rPr lang="ru-RU" dirty="0" smtClean="0"/>
              <a:t>Время производства потеряли, повреждение оборудования или сырья, продукции и ответственности</a:t>
            </a:r>
          </a:p>
          <a:p>
            <a:r>
              <a:rPr lang="ru-RU" dirty="0" smtClean="0"/>
              <a:t>увеличение премий, выплачиваемых страховой компенсации фонда рабочего.</a:t>
            </a:r>
          </a:p>
          <a:p>
            <a:r>
              <a:rPr lang="ru-RU" dirty="0" smtClean="0"/>
              <a:t>• Оценив экономические последствия и типы аварий, которые</a:t>
            </a:r>
          </a:p>
          <a:p>
            <a:r>
              <a:rPr lang="ru-RU" dirty="0" smtClean="0"/>
              <a:t>Наиболее часто встречаются на его рабочем месте, компания может определить "высокого риска"</a:t>
            </a:r>
          </a:p>
          <a:p>
            <a:r>
              <a:rPr lang="ru-RU" dirty="0" smtClean="0"/>
              <a:t>занятия и процессы и разработать более эффективные стратегии по профилактике несчастных случаев в</a:t>
            </a:r>
          </a:p>
          <a:p>
            <a:r>
              <a:rPr lang="ru-RU" dirty="0" smtClean="0"/>
              <a:t>Будущее, чтобы минимизировать или устранить несчастных случаев на производстве.</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55</a:t>
            </a:fld>
            <a:endParaRPr lang="ru-RU"/>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рэспОнсибл</a:t>
            </a:r>
            <a:r>
              <a:rPr lang="ru-RU" baseline="0" dirty="0" smtClean="0"/>
              <a:t>             </a:t>
            </a:r>
            <a:r>
              <a:rPr lang="ru-RU" baseline="0" dirty="0" err="1" smtClean="0"/>
              <a:t>лэндлО</a:t>
            </a:r>
            <a:r>
              <a:rPr lang="ru-RU" baseline="0" dirty="0" smtClean="0"/>
              <a:t>         </a:t>
            </a:r>
            <a:r>
              <a:rPr lang="ru-RU" baseline="0" dirty="0" err="1" smtClean="0"/>
              <a:t>Окьюпае</a:t>
            </a:r>
            <a:r>
              <a:rPr lang="ru-RU" baseline="0" dirty="0" smtClean="0"/>
              <a:t>       </a:t>
            </a:r>
            <a:r>
              <a:rPr lang="ru-RU" baseline="0" dirty="0" err="1" smtClean="0"/>
              <a:t>рЭгьюлэли</a:t>
            </a:r>
            <a:r>
              <a:rPr lang="ru-RU" baseline="0" dirty="0" smtClean="0"/>
              <a:t>    </a:t>
            </a:r>
            <a:r>
              <a:rPr lang="ru-RU" baseline="0" dirty="0" err="1" smtClean="0"/>
              <a:t>рэпрэсЭнтэтив</a:t>
            </a:r>
            <a:r>
              <a:rPr lang="ru-RU" baseline="0" dirty="0" smtClean="0"/>
              <a:t>              </a:t>
            </a:r>
            <a:r>
              <a:rPr lang="ru-RU" baseline="0" dirty="0" err="1" smtClean="0"/>
              <a:t>Эмэрджэнсе</a:t>
            </a:r>
            <a:endParaRPr lang="ru-RU" baseline="0" dirty="0" smtClean="0"/>
          </a:p>
          <a:p>
            <a:endParaRPr lang="ru-RU" baseline="0" dirty="0" smtClean="0"/>
          </a:p>
          <a:p>
            <a:r>
              <a:rPr lang="ru-RU" dirty="0" smtClean="0"/>
              <a:t>Кто отвечает</a:t>
            </a:r>
          </a:p>
          <a:p>
            <a:r>
              <a:rPr lang="ru-RU" dirty="0" smtClean="0"/>
              <a:t>Владелец, арендодатель или арендатор бизнеса или прочих бытовых помещений, отвечает за пожарную безопасность. Он известен как «ответственного лица».</a:t>
            </a:r>
          </a:p>
          <a:p>
            <a:r>
              <a:rPr lang="ru-RU" dirty="0" smtClean="0"/>
              <a:t>обязанности</a:t>
            </a:r>
          </a:p>
          <a:p>
            <a:r>
              <a:rPr lang="ru-RU" dirty="0" smtClean="0"/>
              <a:t>провести оценку риска пожара из помещений и рассмотреть его регулярно</a:t>
            </a:r>
          </a:p>
          <a:p>
            <a:r>
              <a:rPr lang="ru-RU" dirty="0" smtClean="0"/>
              <a:t>рассказать сотрудникам или их представителей о рисках вы определили</a:t>
            </a:r>
          </a:p>
          <a:p>
            <a:r>
              <a:rPr lang="ru-RU" dirty="0" smtClean="0"/>
              <a:t>поставить на место, и поддерживать, соответствующие меры пожарной безопасности</a:t>
            </a:r>
          </a:p>
          <a:p>
            <a:r>
              <a:rPr lang="ru-RU" dirty="0" smtClean="0"/>
              <a:t>планируется к чрезвычайной ситуации</a:t>
            </a:r>
          </a:p>
          <a:p>
            <a:r>
              <a:rPr lang="ru-RU" dirty="0" smtClean="0"/>
              <a:t>предоставить информацию персонала, обучение пожарной безопасности и обучение</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56</a:t>
            </a:fld>
            <a:endParaRPr lang="ru-RU"/>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обязанности</a:t>
            </a:r>
          </a:p>
          <a:p>
            <a:r>
              <a:rPr lang="ru-RU" dirty="0" smtClean="0"/>
              <a:t>провести оценку риска пожара из помещений и рассмотреть его регулярно</a:t>
            </a:r>
          </a:p>
          <a:p>
            <a:r>
              <a:rPr lang="ru-RU" dirty="0" smtClean="0"/>
              <a:t>рассказать сотрудникам или их представителей о рисках вы определили</a:t>
            </a:r>
          </a:p>
          <a:p>
            <a:r>
              <a:rPr lang="ru-RU" dirty="0" smtClean="0"/>
              <a:t>поставить на место, и поддерживать, соответствующие меры пожарной безопасности</a:t>
            </a:r>
          </a:p>
          <a:p>
            <a:r>
              <a:rPr lang="ru-RU" dirty="0" smtClean="0"/>
              <a:t>планируется к чрезвычайной ситуации</a:t>
            </a:r>
          </a:p>
          <a:p>
            <a:r>
              <a:rPr lang="ru-RU" dirty="0" smtClean="0"/>
              <a:t>предоставить информацию персонала, обучение пожарной безопасности и обучение</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57</a:t>
            </a:fld>
            <a:endParaRPr lang="ru-RU"/>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рЭскью</a:t>
            </a:r>
            <a:r>
              <a:rPr lang="ru-RU" dirty="0" smtClean="0"/>
              <a:t>   </a:t>
            </a:r>
            <a:r>
              <a:rPr lang="ru-RU" dirty="0" err="1" smtClean="0"/>
              <a:t>прЭмисис</a:t>
            </a:r>
            <a:endParaRPr lang="en-US" dirty="0" smtClean="0"/>
          </a:p>
          <a:p>
            <a:r>
              <a:rPr lang="ru-RU" dirty="0" smtClean="0"/>
              <a:t>При строительстве новых помещений или делать строительные работы на существующих помещений, владелец должен соответствовать строительным нормам и правилам. Это включает в себя проектирование пожарной безопасности в предлагаемом здании или расширения.</a:t>
            </a:r>
          </a:p>
          <a:p>
            <a:endParaRPr lang="ru-RU" dirty="0" smtClean="0"/>
          </a:p>
          <a:p>
            <a:r>
              <a:rPr lang="ru-RU" dirty="0" smtClean="0"/>
              <a:t>Местные пожарные и спасательные власти осматривать помещения и может выдавать уведомления пожарной безопасности, рассказывающие об изменениях, владелец нужно сделать.</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58</a:t>
            </a:fld>
            <a:endParaRPr lang="ru-RU"/>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прЭмисис</a:t>
            </a:r>
            <a:r>
              <a:rPr lang="ru-RU" dirty="0" smtClean="0"/>
              <a:t>  </a:t>
            </a:r>
            <a:r>
              <a:rPr lang="ru-RU" dirty="0" err="1" smtClean="0"/>
              <a:t>рЭгьюлэли</a:t>
            </a:r>
            <a:endParaRPr lang="en-US" dirty="0" smtClean="0"/>
          </a:p>
          <a:p>
            <a:r>
              <a:rPr lang="ru-RU" dirty="0" smtClean="0"/>
              <a:t>Оценки риска пожарной</a:t>
            </a:r>
          </a:p>
          <a:p>
            <a:r>
              <a:rPr lang="ru-RU" dirty="0" smtClean="0"/>
              <a:t>Как ответственное лицо необходимо проводить и регулярно пересматривать оценку </a:t>
            </a:r>
            <a:r>
              <a:rPr lang="ru-RU" dirty="0" err="1" smtClean="0"/>
              <a:t>пожароопасности</a:t>
            </a:r>
            <a:r>
              <a:rPr lang="ru-RU" dirty="0" smtClean="0"/>
              <a:t> помещения. Это позволит определить, что вам нужно сделать, чтобы предотвратить пожар и держать людей в безопасности.</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59</a:t>
            </a:fld>
            <a:endParaRPr lang="ru-RU"/>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эмЕрджэнси</a:t>
            </a:r>
            <a:endParaRPr lang="ru-RU" dirty="0" smtClean="0"/>
          </a:p>
          <a:p>
            <a:endParaRPr lang="ru-RU" dirty="0" smtClean="0"/>
          </a:p>
          <a:p>
            <a:r>
              <a:rPr lang="ru-RU" dirty="0" smtClean="0"/>
              <a:t>Проведение оценки</a:t>
            </a:r>
          </a:p>
          <a:p>
            <a:r>
              <a:rPr lang="ru-RU" dirty="0" smtClean="0"/>
              <a:t>Определить пожара.</a:t>
            </a:r>
          </a:p>
          <a:p>
            <a:r>
              <a:rPr lang="ru-RU" dirty="0" smtClean="0"/>
              <a:t>Определить людей, подверженных риску.</a:t>
            </a:r>
          </a:p>
          <a:p>
            <a:r>
              <a:rPr lang="ru-RU" dirty="0" smtClean="0"/>
              <a:t>Оценка, удалить или уменьшить риски.</a:t>
            </a:r>
          </a:p>
          <a:p>
            <a:r>
              <a:rPr lang="ru-RU" dirty="0" smtClean="0"/>
              <a:t>Запишите ваши выводы, подготовить план чрезвычайных и обеспечить подготовку.</a:t>
            </a:r>
          </a:p>
          <a:p>
            <a:r>
              <a:rPr lang="ru-RU" dirty="0" smtClean="0"/>
              <a:t>Обзор и обновить оценку пожарного риска на регулярной основе.</a:t>
            </a:r>
          </a:p>
          <a:p>
            <a:r>
              <a:rPr lang="ru-RU" dirty="0" smtClean="0"/>
              <a:t>Оценка риска график пожарной безопасности дает более подробную информацию об этих шагов</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60</a:t>
            </a:fld>
            <a:endParaRPr lang="ru-RU"/>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вАльнэрабл</a:t>
            </a:r>
            <a:r>
              <a:rPr lang="ru-RU" dirty="0" smtClean="0"/>
              <a:t>   </a:t>
            </a:r>
            <a:r>
              <a:rPr lang="ru-RU" dirty="0" err="1" smtClean="0"/>
              <a:t>дисэбИлитис</a:t>
            </a:r>
            <a:endParaRPr lang="en-US" dirty="0" smtClean="0"/>
          </a:p>
          <a:p>
            <a:r>
              <a:rPr lang="ru-RU" dirty="0" smtClean="0"/>
              <a:t>Вы должны будете рассмотреть:</a:t>
            </a:r>
          </a:p>
          <a:p>
            <a:r>
              <a:rPr lang="ru-RU" dirty="0" smtClean="0"/>
              <a:t>эвакуационные пути и выходы</a:t>
            </a:r>
          </a:p>
          <a:p>
            <a:r>
              <a:rPr lang="ru-RU" dirty="0" smtClean="0"/>
              <a:t>обнаружения пожара и системы оповещения</a:t>
            </a:r>
          </a:p>
          <a:p>
            <a:r>
              <a:rPr lang="ru-RU" dirty="0" smtClean="0"/>
              <a:t>противопожарное оборудование и техника</a:t>
            </a:r>
          </a:p>
          <a:p>
            <a:r>
              <a:rPr lang="ru-RU" dirty="0" smtClean="0"/>
              <a:t>удаление или безопасное хранение опасных веществ</a:t>
            </a:r>
          </a:p>
          <a:p>
            <a:r>
              <a:rPr lang="ru-RU" dirty="0" smtClean="0"/>
              <a:t>аварийный план эвакуации при пожаре</a:t>
            </a:r>
          </a:p>
          <a:p>
            <a:r>
              <a:rPr lang="ru-RU" dirty="0" smtClean="0"/>
              <a:t>потребности уязвимых групп населения, например, пожилым, маленькие дети или те, с ограниченными возможностями</a:t>
            </a:r>
          </a:p>
          <a:p>
            <a:r>
              <a:rPr lang="ru-RU" dirty="0" smtClean="0"/>
              <a:t>предоставление информации сотрудников и других людей в помещении</a:t>
            </a:r>
          </a:p>
          <a:p>
            <a:r>
              <a:rPr lang="ru-RU" dirty="0" smtClean="0"/>
              <a:t>обучение персонала пожарной безопасности</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61</a:t>
            </a:fld>
            <a:endParaRPr lang="ru-RU"/>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Все маршруты эвакуации ясны и пол в хорошем состоянии</a:t>
            </a:r>
          </a:p>
          <a:p>
            <a:r>
              <a:rPr lang="ru-RU" dirty="0" smtClean="0"/>
              <a:t>все пожарные лестницы могут быть легко открыт</a:t>
            </a:r>
          </a:p>
          <a:p>
            <a:r>
              <a:rPr lang="ru-RU" dirty="0" smtClean="0"/>
              <a:t>автоматические противопожарные двери закрыть правильно</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62</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err="1" smtClean="0">
                <a:solidFill>
                  <a:schemeClr val="tx1"/>
                </a:solidFill>
                <a:latin typeface="+mn-lt"/>
                <a:ea typeface="+mn-ea"/>
                <a:cs typeface="+mn-cs"/>
              </a:rPr>
              <a:t>бАрие</a:t>
            </a:r>
            <a:r>
              <a:rPr lang="ru-RU" sz="1200" kern="1200" baseline="0" dirty="0" smtClean="0">
                <a:solidFill>
                  <a:schemeClr val="tx1"/>
                </a:solidFill>
                <a:latin typeface="+mn-lt"/>
                <a:ea typeface="+mn-ea"/>
                <a:cs typeface="+mn-cs"/>
              </a:rPr>
              <a:t> </a:t>
            </a:r>
            <a:r>
              <a:rPr lang="ru-RU" sz="1200" kern="1200" baseline="0" dirty="0" err="1" smtClean="0">
                <a:solidFill>
                  <a:schemeClr val="tx1"/>
                </a:solidFill>
                <a:latin typeface="+mn-lt"/>
                <a:ea typeface="+mn-ea"/>
                <a:cs typeface="+mn-cs"/>
              </a:rPr>
              <a:t>чАнс</a:t>
            </a:r>
            <a:r>
              <a:rPr lang="ru-RU" sz="1200" kern="1200" baseline="0" dirty="0" smtClean="0">
                <a:solidFill>
                  <a:schemeClr val="tx1"/>
                </a:solidFill>
                <a:latin typeface="+mn-lt"/>
                <a:ea typeface="+mn-ea"/>
                <a:cs typeface="+mn-cs"/>
              </a:rPr>
              <a:t> </a:t>
            </a:r>
            <a:r>
              <a:rPr lang="ru-RU" sz="1200" kern="1200" baseline="0" dirty="0" err="1" smtClean="0">
                <a:solidFill>
                  <a:schemeClr val="tx1"/>
                </a:solidFill>
                <a:latin typeface="+mn-lt"/>
                <a:ea typeface="+mn-ea"/>
                <a:cs typeface="+mn-cs"/>
              </a:rPr>
              <a:t>ридьЮсис</a:t>
            </a:r>
            <a:r>
              <a:rPr lang="ru-RU" sz="1200" kern="1200" baseline="0" dirty="0" smtClean="0">
                <a:solidFill>
                  <a:schemeClr val="tx1"/>
                </a:solidFill>
                <a:latin typeface="+mn-lt"/>
                <a:ea typeface="+mn-ea"/>
                <a:cs typeface="+mn-cs"/>
              </a:rPr>
              <a:t> </a:t>
            </a:r>
            <a:r>
              <a:rPr lang="ru-RU" sz="1200" kern="1200" baseline="0" dirty="0" err="1" smtClean="0">
                <a:solidFill>
                  <a:schemeClr val="tx1"/>
                </a:solidFill>
                <a:latin typeface="+mn-lt"/>
                <a:ea typeface="+mn-ea"/>
                <a:cs typeface="+mn-cs"/>
              </a:rPr>
              <a:t>джЕмс</a:t>
            </a:r>
            <a:r>
              <a:rPr lang="ru-RU" sz="1200" kern="1200" baseline="0" dirty="0" smtClean="0">
                <a:solidFill>
                  <a:schemeClr val="tx1"/>
                </a:solidFill>
                <a:latin typeface="+mn-lt"/>
                <a:ea typeface="+mn-ea"/>
                <a:cs typeface="+mn-cs"/>
              </a:rPr>
              <a:t> </a:t>
            </a:r>
            <a:r>
              <a:rPr lang="ru-RU" sz="1200" kern="1200" baseline="0" dirty="0" err="1" smtClean="0">
                <a:solidFill>
                  <a:schemeClr val="tx1"/>
                </a:solidFill>
                <a:latin typeface="+mn-lt"/>
                <a:ea typeface="+mn-ea"/>
                <a:cs typeface="+mn-cs"/>
              </a:rPr>
              <a:t>флЮидс</a:t>
            </a:r>
            <a:endParaRPr lang="en-US"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Средства индивидуальной защиты (СИЗ) специальное оборудование вы носите, чтобы создать барьер между вами и микробов. Этот барьер уменьшает шанс прикосновения, подвергаясь, и распространения микробов.</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СИЗ помогает предотвратить распространение микробов в больнице. Это может защитить пациентов и медицинских работников от инфекций.</a:t>
            </a:r>
            <a:br>
              <a:rPr lang="ru-RU" sz="1200" kern="1200" dirty="0" smtClean="0">
                <a:solidFill>
                  <a:schemeClr val="tx1"/>
                </a:solidFill>
                <a:latin typeface="+mn-lt"/>
                <a:ea typeface="+mn-ea"/>
                <a:cs typeface="+mn-cs"/>
              </a:rPr>
            </a:br>
            <a:r>
              <a:rPr lang="ru-RU" sz="1200" kern="1200" dirty="0" smtClean="0">
                <a:solidFill>
                  <a:schemeClr val="tx1"/>
                </a:solidFill>
                <a:latin typeface="+mn-lt"/>
                <a:ea typeface="+mn-ea"/>
                <a:cs typeface="+mn-cs"/>
              </a:rPr>
              <a:t>Весь персонал больниц, пациентов, и посетители должны использовать СИЗ, когда будет контакт с кровью или другими биологическими жидкостями.</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8</a:t>
            </a:fld>
            <a:endParaRPr lang="ru-RU"/>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Активэйт</a:t>
            </a:r>
            <a:r>
              <a:rPr lang="ru-RU" baseline="0" dirty="0" smtClean="0"/>
              <a:t>           </a:t>
            </a:r>
            <a:r>
              <a:rPr lang="ru-RU" baseline="0" dirty="0" err="1" smtClean="0"/>
              <a:t>экстИнгвиш</a:t>
            </a:r>
            <a:r>
              <a:rPr lang="ru-RU" baseline="0" dirty="0" smtClean="0"/>
              <a:t>                       </a:t>
            </a:r>
            <a:r>
              <a:rPr lang="en-US" dirty="0" smtClean="0"/>
              <a:t> </a:t>
            </a:r>
          </a:p>
          <a:p>
            <a:r>
              <a:rPr lang="ru-RU" dirty="0" smtClean="0"/>
              <a:t>РЕАКТ При обнаружении огня и дыма</a:t>
            </a:r>
          </a:p>
          <a:p>
            <a:r>
              <a:rPr lang="ru-RU" dirty="0" smtClean="0"/>
              <a:t>Удалить лиц в непосредственной опасности, если это возможно</a:t>
            </a:r>
          </a:p>
          <a:p>
            <a:r>
              <a:rPr lang="ru-RU" dirty="0" smtClean="0"/>
              <a:t>Убедитесь, что дверь (</a:t>
            </a:r>
            <a:r>
              <a:rPr lang="ru-RU" dirty="0" err="1" smtClean="0"/>
              <a:t>ы</a:t>
            </a:r>
            <a:r>
              <a:rPr lang="ru-RU" dirty="0" smtClean="0"/>
              <a:t>) будет закрыт, чтобы ограничить огонь и дым</a:t>
            </a:r>
          </a:p>
          <a:p>
            <a:r>
              <a:rPr lang="ru-RU" dirty="0" smtClean="0"/>
              <a:t>Включение системы пожарной сигнализации, используя ближайший тянуть станции</a:t>
            </a:r>
          </a:p>
          <a:p>
            <a:r>
              <a:rPr lang="ru-RU" dirty="0" smtClean="0"/>
              <a:t>Вызовите пожарную и / или уведомить коммутатор</a:t>
            </a:r>
          </a:p>
          <a:p>
            <a:r>
              <a:rPr lang="ru-RU" dirty="0" smtClean="0"/>
              <a:t>Попробуйте потушить пожар или сосредоточиться на дальнейшей эвакуации</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63</a:t>
            </a:fld>
            <a:endParaRPr lang="ru-RU"/>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Огнетушитель</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64</a:t>
            </a:fld>
            <a:endParaRPr lang="ru-RU"/>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мЭчиз</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65</a:t>
            </a:fld>
            <a:endParaRPr lang="ru-RU"/>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синсИэ</a:t>
            </a:r>
            <a:r>
              <a:rPr lang="ru-RU" dirty="0" smtClean="0"/>
              <a:t>    </a:t>
            </a:r>
            <a:r>
              <a:rPr lang="ru-RU" dirty="0" err="1" smtClean="0"/>
              <a:t>вАльюс</a:t>
            </a:r>
            <a:endParaRPr lang="en-US" dirty="0" smtClean="0"/>
          </a:p>
          <a:p>
            <a:r>
              <a:rPr lang="ru-RU" dirty="0" smtClean="0"/>
              <a:t>Значения на рабочем месте</a:t>
            </a:r>
          </a:p>
          <a:p>
            <a:r>
              <a:rPr lang="ru-RU" dirty="0" smtClean="0"/>
              <a:t>1. Верьте в себя и свои ценности</a:t>
            </a:r>
          </a:p>
          <a:p>
            <a:r>
              <a:rPr lang="ru-RU" dirty="0" smtClean="0"/>
              <a:t>2. Знайте свои права, а также обязанности</a:t>
            </a:r>
          </a:p>
          <a:p>
            <a:r>
              <a:rPr lang="ru-RU" dirty="0" smtClean="0"/>
              <a:t>3.Be ответственность, искренний и честный в своей работе</a:t>
            </a:r>
          </a:p>
          <a:p>
            <a:r>
              <a:rPr lang="ru-RU" dirty="0" smtClean="0"/>
              <a:t>4.Be квитируемое начальству и добрый к подчиненным</a:t>
            </a:r>
          </a:p>
          <a:p>
            <a:r>
              <a:rPr lang="ru-RU" dirty="0" smtClean="0"/>
              <a:t>5.Don, т компромисс справедливость</a:t>
            </a:r>
          </a:p>
          <a:p>
            <a:r>
              <a:rPr lang="ru-RU" dirty="0" smtClean="0"/>
              <a:t>6.Be учащийся</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71</a:t>
            </a:fld>
            <a:endParaRPr lang="ru-RU"/>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err="1" smtClean="0"/>
              <a:t>Adviceline</a:t>
            </a:r>
            <a:endParaRPr lang="ru-RU" dirty="0" smtClean="0"/>
          </a:p>
          <a:p>
            <a:r>
              <a:rPr lang="ru-RU" dirty="0" err="1" smtClean="0"/>
              <a:t>харАс</a:t>
            </a:r>
            <a:r>
              <a:rPr lang="ru-RU" dirty="0" smtClean="0"/>
              <a:t>   </a:t>
            </a:r>
            <a:r>
              <a:rPr lang="ru-RU" dirty="0" err="1" smtClean="0"/>
              <a:t>хАрэсмэнт</a:t>
            </a:r>
            <a:r>
              <a:rPr lang="ru-RU" dirty="0" smtClean="0"/>
              <a:t>   </a:t>
            </a:r>
            <a:r>
              <a:rPr lang="ru-RU" dirty="0" err="1" smtClean="0"/>
              <a:t>прЭджюдисис</a:t>
            </a:r>
            <a:r>
              <a:rPr lang="ru-RU" dirty="0" smtClean="0"/>
              <a:t>   </a:t>
            </a:r>
            <a:r>
              <a:rPr lang="ru-RU" dirty="0" err="1" smtClean="0"/>
              <a:t>стэрэотАйпс</a:t>
            </a:r>
            <a:r>
              <a:rPr lang="ru-RU" dirty="0" smtClean="0"/>
              <a:t>    </a:t>
            </a:r>
            <a:r>
              <a:rPr lang="ru-RU" dirty="0" err="1" smtClean="0"/>
              <a:t>димИн</a:t>
            </a:r>
            <a:r>
              <a:rPr lang="ru-RU" dirty="0" smtClean="0"/>
              <a:t>   </a:t>
            </a:r>
            <a:r>
              <a:rPr lang="ru-RU" dirty="0" err="1" smtClean="0"/>
              <a:t>эксклЮд</a:t>
            </a:r>
            <a:endParaRPr lang="ru-RU" dirty="0" smtClean="0"/>
          </a:p>
          <a:p>
            <a:endParaRPr lang="ru-RU" dirty="0" smtClean="0"/>
          </a:p>
          <a:p>
            <a:r>
              <a:rPr lang="ru-RU" dirty="0" smtClean="0"/>
              <a:t>Связь честно</a:t>
            </a:r>
          </a:p>
          <a:p>
            <a:r>
              <a:rPr lang="ru-RU" dirty="0" smtClean="0"/>
              <a:t>Никогда не беспокоить или принять домогательства других</a:t>
            </a:r>
          </a:p>
          <a:p>
            <a:r>
              <a:rPr lang="ru-RU" dirty="0" smtClean="0"/>
              <a:t>Противостоять предрассудков и стереотипов, которые унижают или исключают людей</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72</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мэтИриалс</a:t>
            </a:r>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uk-UA" dirty="0" smtClean="0"/>
              <a:t>Personal protective equipment, or PPE, as defined by the Occupational Safety and Health Administration, or OSHA, is “specialized clothing or equipment, worn by an employee for protection against infectious materials.”</a:t>
            </a:r>
          </a:p>
          <a:p>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 </a:t>
            </a:r>
            <a:r>
              <a:rPr lang="ru-RU" dirty="0" err="1" smtClean="0"/>
              <a:t>иншЮэ</a:t>
            </a:r>
            <a:endParaRPr lang="en-US" dirty="0" smtClean="0"/>
          </a:p>
          <a:p>
            <a:r>
              <a:rPr lang="ru-RU" dirty="0" smtClean="0"/>
              <a:t>OSHA выдает на рабочем месте правила безопасности и гигиены труда. Что касается индивидуальной защиты, работодатели должны:</a:t>
            </a:r>
          </a:p>
          <a:p>
            <a:r>
              <a:rPr lang="ru-RU" dirty="0" smtClean="0"/>
              <a:t>- Обеспечить соответствующую СИЗ для работников</a:t>
            </a:r>
          </a:p>
          <a:p>
            <a:r>
              <a:rPr lang="ru-RU" dirty="0" smtClean="0"/>
              <a:t>- Убедитесь, что СИЗ расположена или многоразовые СИЗ очищается, отмываются, ремонт и сохраняются после использования</a:t>
            </a:r>
          </a:p>
          <a:p>
            <a:r>
              <a:rPr lang="ru-RU" dirty="0" smtClean="0"/>
              <a:t>• OSHA также определяет обстоятельства, на которые указывается СИЗ</a:t>
            </a:r>
          </a:p>
          <a:p>
            <a:r>
              <a:rPr lang="ru-RU" dirty="0" smtClean="0"/>
              <a:t>• CDC рекомендует, когда, что и как использовать СИЗ</a:t>
            </a:r>
          </a:p>
          <a:p>
            <a:endParaRPr lang="ru-RU" dirty="0" smtClean="0"/>
          </a:p>
          <a:p>
            <a:endParaRPr lang="en-US" altLang="uk-UA" dirty="0" smtClean="0"/>
          </a:p>
          <a:p>
            <a:r>
              <a:rPr lang="en-US" altLang="uk-UA" dirty="0" smtClean="0"/>
              <a:t>The Centers for Disease Control and Prevention (CDC) </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10</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err="1" smtClean="0"/>
              <a:t>хАерарки</a:t>
            </a:r>
            <a:r>
              <a:rPr lang="ru-RU" baseline="0" dirty="0" smtClean="0"/>
              <a:t> </a:t>
            </a:r>
            <a:r>
              <a:rPr lang="ru-RU" baseline="0" dirty="0" err="1" smtClean="0"/>
              <a:t>эдминИстрэтив</a:t>
            </a:r>
            <a:r>
              <a:rPr lang="ru-RU" baseline="0" dirty="0" smtClean="0"/>
              <a:t> </a:t>
            </a:r>
            <a:r>
              <a:rPr lang="ru-RU" baseline="0" dirty="0" err="1" smtClean="0"/>
              <a:t>Энджэиэрин</a:t>
            </a:r>
            <a:endParaRPr lang="ru-RU" dirty="0" smtClean="0"/>
          </a:p>
          <a:p>
            <a:r>
              <a:rPr lang="ru-RU" dirty="0" smtClean="0"/>
              <a:t>Иерархия безопасности и гигиене труда управления</a:t>
            </a:r>
          </a:p>
          <a:p>
            <a:r>
              <a:rPr lang="ru-RU" dirty="0" smtClean="0"/>
              <a:t>• Обучение и административного контроля</a:t>
            </a:r>
          </a:p>
          <a:p>
            <a:r>
              <a:rPr lang="ru-RU" dirty="0" smtClean="0"/>
              <a:t>• Технический контроль</a:t>
            </a:r>
          </a:p>
          <a:p>
            <a:r>
              <a:rPr lang="ru-RU" dirty="0" smtClean="0"/>
              <a:t>• Управление производственной практики</a:t>
            </a:r>
          </a:p>
          <a:p>
            <a:r>
              <a:rPr lang="ru-RU" dirty="0" smtClean="0"/>
              <a:t>• Средства индивидуальной защиты</a:t>
            </a:r>
            <a:endParaRPr lang="ru-RU" dirty="0"/>
          </a:p>
        </p:txBody>
      </p:sp>
      <p:sp>
        <p:nvSpPr>
          <p:cNvPr id="4" name="Номер слайда 3"/>
          <p:cNvSpPr>
            <a:spLocks noGrp="1"/>
          </p:cNvSpPr>
          <p:nvPr>
            <p:ph type="sldNum" sz="quarter" idx="10"/>
          </p:nvPr>
        </p:nvSpPr>
        <p:spPr/>
        <p:txBody>
          <a:bodyPr/>
          <a:lstStyle/>
          <a:p>
            <a:fld id="{78CC759B-F2A0-4B5C-9B49-164FAE8E7F97}"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949F2C3D-9047-443B-9957-934A8A52196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9F2C3D-9047-443B-9957-934A8A52196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9F2C3D-9047-443B-9957-934A8A52196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949F2C3D-9047-443B-9957-934A8A52196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949F2C3D-9047-443B-9957-934A8A52196F}"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949F2C3D-9047-443B-9957-934A8A52196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949F2C3D-9047-443B-9957-934A8A52196F}"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9F2C3D-9047-443B-9957-934A8A52196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9F2C3D-9047-443B-9957-934A8A52196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9F2C3D-9047-443B-9957-934A8A52196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2EECF60-D445-4337-BBEA-DE2F183CDE11}" type="datetimeFigureOut">
              <a:rPr lang="ru-RU" smtClean="0"/>
              <a:pPr/>
              <a:t>13.01.2016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949F2C3D-9047-443B-9957-934A8A52196F}"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2EECF60-D445-4337-BBEA-DE2F183CDE11}" type="datetimeFigureOut">
              <a:rPr lang="ru-RU" smtClean="0"/>
              <a:pPr/>
              <a:t>13.01.2016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9F2C3D-9047-443B-9957-934A8A52196F}"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nlm.nih.gov/medlineplus/ency/patientinstructions/000452.ht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en.wikipedia.org/wiki/Child_labour"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en.wikipedia.org/wiki/Child_labour"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en.wikipedia.org/wiki/ILO"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en.wikipedia.org/wiki/International_Programme_on_the_Elimination_of_Child_Labour"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en.wikipedia.org/wiki/File:Minimum_age_convention.png"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071934" y="2214554"/>
            <a:ext cx="4565500" cy="1049288"/>
          </a:xfrm>
          <a:extLst>
            <a:ext uri="{909E8E84-426E-40DD-AFC4-6F175D3DCCD1}"/>
            <a:ext uri="{91240B29-F687-4F45-9708-019B960494DF}"/>
          </a:extLst>
        </p:spPr>
        <p:txBody>
          <a:bodyPr>
            <a:noAutofit/>
          </a:bodyPr>
          <a:lstStyle/>
          <a:p>
            <a:pPr eaLnBrk="1" fontAlgn="auto" hangingPunct="1">
              <a:spcAft>
                <a:spcPts val="0"/>
              </a:spcAft>
              <a:defRPr/>
            </a:pPr>
            <a:r>
              <a:rPr lang="en-US" sz="4400" dirty="0" smtClean="0"/>
              <a:t>OCCUPATIONAL SAFETY AND HEALTH</a:t>
            </a:r>
            <a:endParaRPr lang="ru-RU" sz="4400" dirty="0" smtClean="0"/>
          </a:p>
        </p:txBody>
      </p:sp>
      <p:sp>
        <p:nvSpPr>
          <p:cNvPr id="5123" name="Подзаголовок 2"/>
          <p:cNvSpPr>
            <a:spLocks noGrp="1"/>
          </p:cNvSpPr>
          <p:nvPr>
            <p:ph type="subTitle" idx="1"/>
          </p:nvPr>
        </p:nvSpPr>
        <p:spPr>
          <a:xfrm>
            <a:off x="285750" y="214313"/>
            <a:ext cx="7854950" cy="1752600"/>
          </a:xfrm>
        </p:spPr>
        <p:txBody>
          <a:bodyPr>
            <a:normAutofit fontScale="92500" lnSpcReduction="20000"/>
          </a:bodyPr>
          <a:lstStyle/>
          <a:p>
            <a:pPr marR="0" eaLnBrk="1" fontAlgn="auto" hangingPunct="1">
              <a:spcAft>
                <a:spcPts val="0"/>
              </a:spcAft>
              <a:buClr>
                <a:schemeClr val="accent3"/>
              </a:buClr>
              <a:buFont typeface="Wingdings 2"/>
              <a:buNone/>
              <a:defRPr/>
            </a:pPr>
            <a:r>
              <a:rPr lang="en-US" sz="2800" dirty="0" smtClean="0"/>
              <a:t>Kharkov National </a:t>
            </a:r>
            <a:r>
              <a:rPr lang="en-US" sz="2800" dirty="0" err="1" smtClean="0"/>
              <a:t>Univercity</a:t>
            </a:r>
            <a:r>
              <a:rPr lang="en-US" sz="2800" dirty="0" smtClean="0"/>
              <a:t> named after V.N. </a:t>
            </a:r>
            <a:r>
              <a:rPr lang="en-US" sz="2800" dirty="0" err="1" smtClean="0"/>
              <a:t>Karasine</a:t>
            </a:r>
            <a:r>
              <a:rPr lang="en-US" sz="2800" dirty="0" smtClean="0"/>
              <a:t/>
            </a:r>
            <a:br>
              <a:rPr lang="en-US" sz="2800" dirty="0" smtClean="0"/>
            </a:br>
            <a:r>
              <a:rPr lang="en-US" sz="2800" dirty="0" smtClean="0"/>
              <a:t>Faculty of medicine</a:t>
            </a:r>
            <a:br>
              <a:rPr lang="en-US" sz="2800" dirty="0" smtClean="0"/>
            </a:br>
            <a:r>
              <a:rPr lang="en-US" sz="2800" dirty="0" smtClean="0"/>
              <a:t>Department of general practice – family medical care</a:t>
            </a:r>
            <a:endParaRPr lang="ru-RU" dirty="0" smtClean="0"/>
          </a:p>
        </p:txBody>
      </p:sp>
      <p:pic>
        <p:nvPicPr>
          <p:cNvPr id="5" name="Рисунок 4" descr="http://image.shutterstock.com/display_pic_with_logo/50788/132243251/stock-photo-occupational-safety-health-in-world-collage-132243251.jpg"/>
          <p:cNvPicPr/>
          <p:nvPr/>
        </p:nvPicPr>
        <p:blipFill>
          <a:blip r:embed="rId3"/>
          <a:srcRect/>
          <a:stretch>
            <a:fillRect/>
          </a:stretch>
        </p:blipFill>
        <p:spPr bwMode="auto">
          <a:xfrm>
            <a:off x="571472" y="3500438"/>
            <a:ext cx="3357586" cy="31194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Regulations and Recommendations for PPE</a:t>
            </a:r>
            <a:r>
              <a:rPr lang="ru-RU" dirty="0" smtClean="0"/>
              <a:t/>
            </a:r>
            <a:br>
              <a:rPr lang="ru-RU" dirty="0" smtClean="0"/>
            </a:br>
            <a:endParaRPr lang="ru-RU" dirty="0"/>
          </a:p>
        </p:txBody>
      </p:sp>
      <p:sp>
        <p:nvSpPr>
          <p:cNvPr id="3" name="Содержимое 2"/>
          <p:cNvSpPr>
            <a:spLocks noGrp="1"/>
          </p:cNvSpPr>
          <p:nvPr>
            <p:ph idx="1"/>
          </p:nvPr>
        </p:nvSpPr>
        <p:spPr>
          <a:xfrm>
            <a:off x="457200" y="1071546"/>
            <a:ext cx="7615262" cy="5384190"/>
          </a:xfrm>
        </p:spPr>
        <p:txBody>
          <a:bodyPr>
            <a:normAutofit/>
          </a:bodyPr>
          <a:lstStyle/>
          <a:p>
            <a:pPr>
              <a:buNone/>
            </a:pPr>
            <a:r>
              <a:rPr lang="en-US" dirty="0" smtClean="0"/>
              <a:t>OSHA (</a:t>
            </a:r>
            <a:r>
              <a:rPr lang="en-US" altLang="uk-UA" dirty="0" smtClean="0"/>
              <a:t>Occupational Safety and Health Administration), </a:t>
            </a:r>
            <a:r>
              <a:rPr lang="en-US" dirty="0" smtClean="0"/>
              <a:t>issues workplace health and safety regulations.</a:t>
            </a:r>
            <a:endParaRPr lang="ru-RU" dirty="0" smtClean="0"/>
          </a:p>
          <a:p>
            <a:pPr lvl="0">
              <a:buNone/>
            </a:pPr>
            <a:r>
              <a:rPr lang="en-US" dirty="0" smtClean="0"/>
              <a:t>Regarding </a:t>
            </a:r>
            <a:r>
              <a:rPr lang="en-US" dirty="0"/>
              <a:t>PPE, employers must:</a:t>
            </a:r>
            <a:endParaRPr lang="ru-RU" dirty="0"/>
          </a:p>
          <a:p>
            <a:pPr lvl="1"/>
            <a:r>
              <a:rPr lang="en-US" dirty="0"/>
              <a:t>Provide appropriate PPE for employees</a:t>
            </a:r>
            <a:endParaRPr lang="ru-RU" dirty="0"/>
          </a:p>
          <a:p>
            <a:pPr lvl="0"/>
            <a:r>
              <a:rPr lang="en-US" dirty="0" smtClean="0"/>
              <a:t>OSHA </a:t>
            </a:r>
            <a:r>
              <a:rPr lang="en-US" dirty="0"/>
              <a:t>also specifies circumstances for which PPE is indicated</a:t>
            </a:r>
            <a:endParaRPr lang="ru-RU" dirty="0"/>
          </a:p>
          <a:p>
            <a:pPr lvl="0"/>
            <a:r>
              <a:rPr lang="en-US" dirty="0"/>
              <a:t>CDC </a:t>
            </a:r>
            <a:r>
              <a:rPr lang="en-US" dirty="0" smtClean="0"/>
              <a:t>(The Centers for Disease Control and Prevention (CDC) recommends </a:t>
            </a:r>
            <a:r>
              <a:rPr lang="en-US" dirty="0"/>
              <a:t>when, what and how to use PPE</a:t>
            </a:r>
            <a:endParaRPr lang="ru-RU" dirty="0"/>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t>Hierarchy of Safety and Health Controls</a:t>
            </a:r>
            <a:endParaRPr lang="ru-RU" dirty="0"/>
          </a:p>
        </p:txBody>
      </p:sp>
      <p:sp>
        <p:nvSpPr>
          <p:cNvPr id="3" name="Содержимое 2"/>
          <p:cNvSpPr>
            <a:spLocks noGrp="1"/>
          </p:cNvSpPr>
          <p:nvPr>
            <p:ph idx="1"/>
          </p:nvPr>
        </p:nvSpPr>
        <p:spPr/>
        <p:txBody>
          <a:bodyPr/>
          <a:lstStyle/>
          <a:p>
            <a:pPr lvl="0"/>
            <a:r>
              <a:rPr lang="en-US" dirty="0"/>
              <a:t>Training and administrative controls</a:t>
            </a:r>
            <a:endParaRPr lang="ru-RU" dirty="0"/>
          </a:p>
          <a:p>
            <a:pPr lvl="0"/>
            <a:r>
              <a:rPr lang="en-US" dirty="0"/>
              <a:t>Engineering controls</a:t>
            </a:r>
            <a:endParaRPr lang="ru-RU" dirty="0"/>
          </a:p>
          <a:p>
            <a:pPr lvl="0"/>
            <a:r>
              <a:rPr lang="en-US" dirty="0"/>
              <a:t>Work practice controls</a:t>
            </a:r>
            <a:endParaRPr lang="ru-RU" dirty="0"/>
          </a:p>
          <a:p>
            <a:pPr lvl="0"/>
            <a:r>
              <a:rPr lang="en-US" dirty="0"/>
              <a:t>Personal protective equipment</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7239000" cy="1143000"/>
          </a:xfrm>
        </p:spPr>
        <p:txBody>
          <a:bodyPr>
            <a:normAutofit fontScale="90000"/>
          </a:bodyPr>
          <a:lstStyle/>
          <a:p>
            <a:r>
              <a:rPr lang="en-US" b="1" i="1" dirty="0" smtClean="0"/>
              <a:t>Types of PPE Used in Healthcare Settings</a:t>
            </a:r>
            <a:endParaRPr lang="ru-RU" b="1" i="1" dirty="0"/>
          </a:p>
        </p:txBody>
      </p:sp>
      <p:sp>
        <p:nvSpPr>
          <p:cNvPr id="3" name="Содержимое 2"/>
          <p:cNvSpPr>
            <a:spLocks noGrp="1"/>
          </p:cNvSpPr>
          <p:nvPr>
            <p:ph idx="1"/>
          </p:nvPr>
        </p:nvSpPr>
        <p:spPr>
          <a:xfrm>
            <a:off x="357158" y="1285860"/>
            <a:ext cx="7239000" cy="5132072"/>
          </a:xfrm>
        </p:spPr>
        <p:txBody>
          <a:bodyPr>
            <a:normAutofit fontScale="85000" lnSpcReduction="20000"/>
          </a:bodyPr>
          <a:lstStyle/>
          <a:p>
            <a:r>
              <a:rPr lang="uk-UA" b="1" i="1" dirty="0" err="1" smtClean="0">
                <a:hlinkClick r:id="rId3"/>
              </a:rPr>
              <a:t>Wearing</a:t>
            </a:r>
            <a:r>
              <a:rPr lang="en-US" b="1" i="1" dirty="0" smtClean="0">
                <a:hlinkClick r:id="rId3"/>
              </a:rPr>
              <a:t> </a:t>
            </a:r>
            <a:r>
              <a:rPr lang="uk-UA" b="1" i="1" dirty="0" err="1" smtClean="0">
                <a:hlinkClick r:id="rId3"/>
              </a:rPr>
              <a:t>gloves</a:t>
            </a:r>
            <a:endParaRPr lang="uk-UA" b="1" i="1" dirty="0" smtClean="0"/>
          </a:p>
          <a:p>
            <a:pPr>
              <a:buNone/>
            </a:pPr>
            <a:r>
              <a:rPr lang="ru-RU" dirty="0" smtClean="0"/>
              <a:t>   </a:t>
            </a:r>
            <a:r>
              <a:rPr lang="en-US" dirty="0" smtClean="0"/>
              <a:t>P</a:t>
            </a:r>
            <a:r>
              <a:rPr lang="uk-UA" dirty="0" err="1" smtClean="0"/>
              <a:t>rotect</a:t>
            </a:r>
            <a:r>
              <a:rPr lang="uk-UA" dirty="0" smtClean="0"/>
              <a:t>  </a:t>
            </a:r>
            <a:r>
              <a:rPr lang="uk-UA" dirty="0" err="1"/>
              <a:t>hands</a:t>
            </a:r>
            <a:r>
              <a:rPr lang="uk-UA" dirty="0"/>
              <a:t> </a:t>
            </a:r>
            <a:r>
              <a:rPr lang="uk-UA" dirty="0" err="1"/>
              <a:t>from</a:t>
            </a:r>
            <a:r>
              <a:rPr lang="uk-UA" dirty="0"/>
              <a:t> </a:t>
            </a:r>
            <a:r>
              <a:rPr lang="uk-UA" dirty="0" err="1"/>
              <a:t>germs</a:t>
            </a:r>
            <a:r>
              <a:rPr lang="uk-UA" dirty="0"/>
              <a:t> </a:t>
            </a:r>
            <a:r>
              <a:rPr lang="uk-UA" dirty="0" err="1"/>
              <a:t>and</a:t>
            </a:r>
            <a:r>
              <a:rPr lang="uk-UA" dirty="0"/>
              <a:t> </a:t>
            </a:r>
            <a:r>
              <a:rPr lang="uk-UA" dirty="0" err="1" smtClean="0"/>
              <a:t>help</a:t>
            </a:r>
            <a:r>
              <a:rPr lang="uk-UA" dirty="0" smtClean="0"/>
              <a:t> </a:t>
            </a:r>
            <a:r>
              <a:rPr lang="uk-UA" dirty="0" err="1"/>
              <a:t>reduce</a:t>
            </a:r>
            <a:r>
              <a:rPr lang="uk-UA" dirty="0"/>
              <a:t> </a:t>
            </a:r>
            <a:r>
              <a:rPr lang="uk-UA" dirty="0" err="1"/>
              <a:t>the</a:t>
            </a:r>
            <a:r>
              <a:rPr lang="uk-UA" dirty="0"/>
              <a:t> </a:t>
            </a:r>
            <a:r>
              <a:rPr lang="uk-UA" dirty="0" err="1"/>
              <a:t>spread</a:t>
            </a:r>
            <a:r>
              <a:rPr lang="uk-UA" dirty="0"/>
              <a:t> </a:t>
            </a:r>
            <a:r>
              <a:rPr lang="uk-UA" dirty="0" err="1"/>
              <a:t>of</a:t>
            </a:r>
            <a:r>
              <a:rPr lang="uk-UA" dirty="0"/>
              <a:t> </a:t>
            </a:r>
            <a:r>
              <a:rPr lang="uk-UA" dirty="0" err="1"/>
              <a:t>germs</a:t>
            </a:r>
            <a:r>
              <a:rPr lang="uk-UA" dirty="0"/>
              <a:t>.</a:t>
            </a:r>
            <a:endParaRPr lang="ru-RU" dirty="0"/>
          </a:p>
          <a:p>
            <a:pPr>
              <a:buNone/>
            </a:pPr>
            <a:r>
              <a:rPr lang="en-US" i="1" dirty="0" smtClean="0"/>
              <a:t>      </a:t>
            </a:r>
            <a:r>
              <a:rPr lang="en-US" b="1" i="1" u="sng" dirty="0" smtClean="0"/>
              <a:t>Masks</a:t>
            </a:r>
            <a:r>
              <a:rPr lang="uk-UA" dirty="0"/>
              <a:t> </a:t>
            </a:r>
            <a:r>
              <a:rPr lang="uk-UA" dirty="0" err="1"/>
              <a:t>cover</a:t>
            </a:r>
            <a:r>
              <a:rPr lang="uk-UA" dirty="0"/>
              <a:t> </a:t>
            </a:r>
            <a:r>
              <a:rPr lang="uk-UA" dirty="0" smtClean="0"/>
              <a:t> </a:t>
            </a:r>
            <a:r>
              <a:rPr lang="uk-UA" dirty="0" err="1"/>
              <a:t>mouth</a:t>
            </a:r>
            <a:r>
              <a:rPr lang="uk-UA" dirty="0"/>
              <a:t> </a:t>
            </a:r>
            <a:r>
              <a:rPr lang="uk-UA" dirty="0" err="1"/>
              <a:t>and</a:t>
            </a:r>
            <a:r>
              <a:rPr lang="uk-UA" dirty="0"/>
              <a:t> </a:t>
            </a:r>
            <a:r>
              <a:rPr lang="uk-UA" dirty="0" err="1"/>
              <a:t>nose</a:t>
            </a:r>
            <a:r>
              <a:rPr lang="uk-UA" dirty="0"/>
              <a:t>.</a:t>
            </a:r>
            <a:endParaRPr lang="ru-RU" dirty="0"/>
          </a:p>
          <a:p>
            <a:pPr lvl="0">
              <a:buNone/>
            </a:pPr>
            <a:r>
              <a:rPr lang="uk-UA" dirty="0" smtClean="0"/>
              <a:t>   </a:t>
            </a:r>
            <a:r>
              <a:rPr lang="uk-UA" dirty="0" err="1" smtClean="0"/>
              <a:t>Some</a:t>
            </a:r>
            <a:r>
              <a:rPr lang="uk-UA" dirty="0" smtClean="0"/>
              <a:t> </a:t>
            </a:r>
            <a:r>
              <a:rPr lang="uk-UA" dirty="0" err="1"/>
              <a:t>masks</a:t>
            </a:r>
            <a:r>
              <a:rPr lang="uk-UA" dirty="0"/>
              <a:t> </a:t>
            </a:r>
            <a:r>
              <a:rPr lang="uk-UA" dirty="0" err="1"/>
              <a:t>have</a:t>
            </a:r>
            <a:r>
              <a:rPr lang="uk-UA" dirty="0"/>
              <a:t> a see-</a:t>
            </a:r>
            <a:r>
              <a:rPr lang="uk-UA" dirty="0" err="1"/>
              <a:t>through</a:t>
            </a:r>
            <a:r>
              <a:rPr lang="uk-UA" dirty="0"/>
              <a:t> </a:t>
            </a:r>
            <a:r>
              <a:rPr lang="uk-UA" dirty="0" err="1"/>
              <a:t>plastic</a:t>
            </a:r>
            <a:r>
              <a:rPr lang="uk-UA" dirty="0"/>
              <a:t> </a:t>
            </a:r>
            <a:r>
              <a:rPr lang="uk-UA" dirty="0" err="1"/>
              <a:t>part</a:t>
            </a:r>
            <a:r>
              <a:rPr lang="uk-UA" dirty="0"/>
              <a:t> </a:t>
            </a:r>
            <a:r>
              <a:rPr lang="uk-UA" dirty="0" err="1"/>
              <a:t>that</a:t>
            </a:r>
            <a:r>
              <a:rPr lang="uk-UA" dirty="0"/>
              <a:t> </a:t>
            </a:r>
            <a:r>
              <a:rPr lang="uk-UA" dirty="0" err="1" smtClean="0"/>
              <a:t>covers</a:t>
            </a:r>
            <a:r>
              <a:rPr lang="uk-UA" dirty="0" smtClean="0"/>
              <a:t> </a:t>
            </a:r>
            <a:r>
              <a:rPr lang="uk-UA" dirty="0" err="1"/>
              <a:t>eyes</a:t>
            </a:r>
            <a:r>
              <a:rPr lang="uk-UA" dirty="0"/>
              <a:t>.</a:t>
            </a:r>
            <a:endParaRPr lang="ru-RU" dirty="0"/>
          </a:p>
          <a:p>
            <a:pPr lvl="0">
              <a:buNone/>
            </a:pPr>
            <a:r>
              <a:rPr lang="en-US" dirty="0" smtClean="0"/>
              <a:t>         </a:t>
            </a:r>
            <a:r>
              <a:rPr lang="uk-UA" dirty="0" smtClean="0"/>
              <a:t>A </a:t>
            </a:r>
            <a:r>
              <a:rPr lang="uk-UA" dirty="0" err="1"/>
              <a:t>surgical</a:t>
            </a:r>
            <a:r>
              <a:rPr lang="uk-UA" dirty="0"/>
              <a:t> </a:t>
            </a:r>
            <a:r>
              <a:rPr lang="uk-UA" dirty="0" err="1"/>
              <a:t>mask</a:t>
            </a:r>
            <a:r>
              <a:rPr lang="uk-UA" dirty="0"/>
              <a:t> </a:t>
            </a:r>
            <a:r>
              <a:rPr lang="uk-UA" dirty="0" err="1"/>
              <a:t>helps</a:t>
            </a:r>
            <a:r>
              <a:rPr lang="uk-UA" dirty="0"/>
              <a:t> </a:t>
            </a:r>
            <a:r>
              <a:rPr lang="uk-UA" dirty="0" err="1"/>
              <a:t>stop</a:t>
            </a:r>
            <a:r>
              <a:rPr lang="uk-UA" dirty="0"/>
              <a:t> </a:t>
            </a:r>
            <a:r>
              <a:rPr lang="uk-UA" dirty="0" err="1"/>
              <a:t>germs</a:t>
            </a:r>
            <a:r>
              <a:rPr lang="uk-UA" dirty="0"/>
              <a:t> </a:t>
            </a:r>
            <a:r>
              <a:rPr lang="uk-UA" dirty="0" err="1" smtClean="0"/>
              <a:t>in</a:t>
            </a:r>
            <a:r>
              <a:rPr lang="en-US" dirty="0" smtClean="0"/>
              <a:t> </a:t>
            </a:r>
            <a:r>
              <a:rPr lang="uk-UA" dirty="0" err="1" smtClean="0"/>
              <a:t>nose</a:t>
            </a:r>
            <a:r>
              <a:rPr lang="uk-UA" dirty="0" smtClean="0"/>
              <a:t> </a:t>
            </a:r>
            <a:r>
              <a:rPr lang="uk-UA" dirty="0" err="1"/>
              <a:t>and</a:t>
            </a:r>
            <a:r>
              <a:rPr lang="uk-UA" dirty="0"/>
              <a:t> </a:t>
            </a:r>
            <a:r>
              <a:rPr lang="uk-UA" dirty="0" err="1"/>
              <a:t>mouth</a:t>
            </a:r>
            <a:r>
              <a:rPr lang="uk-UA" dirty="0"/>
              <a:t> </a:t>
            </a:r>
            <a:r>
              <a:rPr lang="uk-UA" dirty="0" err="1"/>
              <a:t>from</a:t>
            </a:r>
            <a:r>
              <a:rPr lang="uk-UA" dirty="0"/>
              <a:t> </a:t>
            </a:r>
            <a:r>
              <a:rPr lang="uk-UA" dirty="0" err="1"/>
              <a:t>spreading</a:t>
            </a:r>
            <a:r>
              <a:rPr lang="uk-UA" dirty="0"/>
              <a:t>. </a:t>
            </a:r>
            <a:r>
              <a:rPr lang="uk-UA" dirty="0" err="1"/>
              <a:t>It</a:t>
            </a:r>
            <a:r>
              <a:rPr lang="uk-UA" dirty="0"/>
              <a:t> </a:t>
            </a:r>
            <a:r>
              <a:rPr lang="uk-UA" dirty="0" err="1"/>
              <a:t>can</a:t>
            </a:r>
            <a:r>
              <a:rPr lang="uk-UA" dirty="0"/>
              <a:t> </a:t>
            </a:r>
            <a:r>
              <a:rPr lang="uk-UA" dirty="0" err="1"/>
              <a:t>also</a:t>
            </a:r>
            <a:r>
              <a:rPr lang="uk-UA" dirty="0"/>
              <a:t> </a:t>
            </a:r>
            <a:r>
              <a:rPr lang="uk-UA" dirty="0" err="1"/>
              <a:t>keep</a:t>
            </a:r>
            <a:r>
              <a:rPr lang="uk-UA" dirty="0"/>
              <a:t> </a:t>
            </a:r>
            <a:r>
              <a:rPr lang="uk-UA" dirty="0" smtClean="0"/>
              <a:t> </a:t>
            </a:r>
            <a:r>
              <a:rPr lang="uk-UA" dirty="0" err="1"/>
              <a:t>from</a:t>
            </a:r>
            <a:r>
              <a:rPr lang="uk-UA" dirty="0"/>
              <a:t> </a:t>
            </a:r>
            <a:r>
              <a:rPr lang="uk-UA" dirty="0" err="1"/>
              <a:t>breathing</a:t>
            </a:r>
            <a:r>
              <a:rPr lang="uk-UA" dirty="0"/>
              <a:t> </a:t>
            </a:r>
            <a:r>
              <a:rPr lang="uk-UA" dirty="0" smtClean="0"/>
              <a:t> </a:t>
            </a:r>
            <a:r>
              <a:rPr lang="en-US" dirty="0" smtClean="0"/>
              <a:t>in </a:t>
            </a:r>
            <a:r>
              <a:rPr lang="uk-UA" dirty="0" err="1" smtClean="0"/>
              <a:t>some</a:t>
            </a:r>
            <a:r>
              <a:rPr lang="uk-UA" dirty="0" smtClean="0"/>
              <a:t> </a:t>
            </a:r>
            <a:r>
              <a:rPr lang="uk-UA" dirty="0" err="1" smtClean="0"/>
              <a:t>germs</a:t>
            </a:r>
            <a:r>
              <a:rPr lang="uk-UA" dirty="0" smtClean="0"/>
              <a:t>.</a:t>
            </a:r>
            <a:endParaRPr lang="en-US" dirty="0" smtClean="0"/>
          </a:p>
          <a:p>
            <a:pPr lvl="0">
              <a:buNone/>
            </a:pPr>
            <a:r>
              <a:rPr lang="en-US" dirty="0" smtClean="0"/>
              <a:t>         </a:t>
            </a:r>
            <a:r>
              <a:rPr lang="uk-UA" dirty="0" smtClean="0"/>
              <a:t>A </a:t>
            </a:r>
            <a:r>
              <a:rPr lang="uk-UA" dirty="0" err="1" smtClean="0"/>
              <a:t>special</a:t>
            </a:r>
            <a:r>
              <a:rPr lang="uk-UA" dirty="0" smtClean="0"/>
              <a:t> </a:t>
            </a:r>
            <a:r>
              <a:rPr lang="uk-UA" dirty="0" err="1"/>
              <a:t>respiratory</a:t>
            </a:r>
            <a:r>
              <a:rPr lang="uk-UA" dirty="0"/>
              <a:t> </a:t>
            </a:r>
            <a:r>
              <a:rPr lang="uk-UA" dirty="0" err="1"/>
              <a:t>masks</a:t>
            </a:r>
            <a:r>
              <a:rPr lang="uk-UA" dirty="0"/>
              <a:t> (</a:t>
            </a:r>
            <a:r>
              <a:rPr lang="uk-UA" dirty="0" err="1"/>
              <a:t>respirator</a:t>
            </a:r>
            <a:r>
              <a:rPr lang="uk-UA" dirty="0"/>
              <a:t>) </a:t>
            </a:r>
            <a:r>
              <a:rPr lang="uk-UA" dirty="0" err="1" smtClean="0"/>
              <a:t>form</a:t>
            </a:r>
            <a:r>
              <a:rPr lang="uk-UA" dirty="0" smtClean="0"/>
              <a:t> </a:t>
            </a:r>
            <a:r>
              <a:rPr lang="uk-UA" dirty="0"/>
              <a:t>a </a:t>
            </a:r>
            <a:r>
              <a:rPr lang="uk-UA" dirty="0" err="1"/>
              <a:t>tight</a:t>
            </a:r>
            <a:r>
              <a:rPr lang="uk-UA" dirty="0"/>
              <a:t> </a:t>
            </a:r>
            <a:r>
              <a:rPr lang="uk-UA" dirty="0" err="1"/>
              <a:t>seal</a:t>
            </a:r>
            <a:r>
              <a:rPr lang="uk-UA" dirty="0"/>
              <a:t> </a:t>
            </a:r>
            <a:r>
              <a:rPr lang="uk-UA" dirty="0" err="1" smtClean="0"/>
              <a:t>around</a:t>
            </a:r>
            <a:r>
              <a:rPr lang="uk-UA" dirty="0" smtClean="0"/>
              <a:t> </a:t>
            </a:r>
            <a:r>
              <a:rPr lang="uk-UA" dirty="0" err="1"/>
              <a:t>nose</a:t>
            </a:r>
            <a:r>
              <a:rPr lang="uk-UA" dirty="0"/>
              <a:t> </a:t>
            </a:r>
            <a:r>
              <a:rPr lang="uk-UA" dirty="0" err="1"/>
              <a:t>and</a:t>
            </a:r>
            <a:r>
              <a:rPr lang="uk-UA" dirty="0"/>
              <a:t> </a:t>
            </a:r>
            <a:r>
              <a:rPr lang="uk-UA" dirty="0" err="1"/>
              <a:t>mouth</a:t>
            </a:r>
            <a:r>
              <a:rPr lang="uk-UA" dirty="0"/>
              <a:t>. </a:t>
            </a:r>
            <a:r>
              <a:rPr lang="uk-UA" dirty="0" err="1"/>
              <a:t>It</a:t>
            </a:r>
            <a:r>
              <a:rPr lang="uk-UA" dirty="0"/>
              <a:t> </a:t>
            </a:r>
            <a:r>
              <a:rPr lang="uk-UA" dirty="0" err="1"/>
              <a:t>may</a:t>
            </a:r>
            <a:r>
              <a:rPr lang="uk-UA" dirty="0"/>
              <a:t> </a:t>
            </a:r>
            <a:r>
              <a:rPr lang="uk-UA" dirty="0" err="1"/>
              <a:t>be</a:t>
            </a:r>
            <a:r>
              <a:rPr lang="uk-UA" dirty="0"/>
              <a:t> </a:t>
            </a:r>
            <a:r>
              <a:rPr lang="uk-UA" dirty="0" err="1" smtClean="0"/>
              <a:t>needed</a:t>
            </a:r>
            <a:r>
              <a:rPr lang="uk-UA" dirty="0" smtClean="0"/>
              <a:t> </a:t>
            </a:r>
            <a:r>
              <a:rPr lang="uk-UA" dirty="0" err="1"/>
              <a:t>do</a:t>
            </a:r>
            <a:r>
              <a:rPr lang="uk-UA" dirty="0"/>
              <a:t> </a:t>
            </a:r>
            <a:r>
              <a:rPr lang="uk-UA" dirty="0" err="1"/>
              <a:t>not</a:t>
            </a:r>
            <a:r>
              <a:rPr lang="uk-UA" dirty="0"/>
              <a:t> </a:t>
            </a:r>
            <a:r>
              <a:rPr lang="uk-UA" dirty="0" err="1"/>
              <a:t>breathe</a:t>
            </a:r>
            <a:r>
              <a:rPr lang="uk-UA" dirty="0"/>
              <a:t> </a:t>
            </a:r>
            <a:r>
              <a:rPr lang="uk-UA" dirty="0" err="1"/>
              <a:t>in</a:t>
            </a:r>
            <a:r>
              <a:rPr lang="uk-UA" dirty="0"/>
              <a:t> </a:t>
            </a:r>
            <a:r>
              <a:rPr lang="uk-UA" dirty="0" err="1"/>
              <a:t>small</a:t>
            </a:r>
            <a:r>
              <a:rPr lang="uk-UA" dirty="0"/>
              <a:t> </a:t>
            </a:r>
            <a:r>
              <a:rPr lang="uk-UA" dirty="0" err="1"/>
              <a:t>germs</a:t>
            </a:r>
            <a:r>
              <a:rPr lang="uk-UA" dirty="0"/>
              <a:t> </a:t>
            </a:r>
            <a:r>
              <a:rPr lang="uk-UA" dirty="0" err="1"/>
              <a:t>like</a:t>
            </a:r>
            <a:r>
              <a:rPr lang="uk-UA" dirty="0"/>
              <a:t> </a:t>
            </a:r>
            <a:r>
              <a:rPr lang="uk-UA" dirty="0" err="1"/>
              <a:t>tuberculosis</a:t>
            </a:r>
            <a:r>
              <a:rPr lang="uk-UA" dirty="0"/>
              <a:t> </a:t>
            </a:r>
            <a:r>
              <a:rPr lang="uk-UA" dirty="0" err="1"/>
              <a:t>bacteria</a:t>
            </a:r>
            <a:r>
              <a:rPr lang="uk-UA" dirty="0"/>
              <a:t>.</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71480"/>
            <a:ext cx="7239000" cy="1143000"/>
          </a:xfrm>
        </p:spPr>
        <p:txBody>
          <a:bodyPr>
            <a:normAutofit fontScale="90000"/>
          </a:bodyPr>
          <a:lstStyle/>
          <a:p>
            <a:r>
              <a:rPr lang="en-US" b="1" dirty="0" smtClean="0"/>
              <a:t>Types of PPE Used in Healthcare Settings</a:t>
            </a:r>
            <a:r>
              <a:rPr lang="ru-RU" dirty="0" smtClean="0"/>
              <a:t/>
            </a:r>
            <a:br>
              <a:rPr lang="ru-RU" dirty="0" smtClean="0"/>
            </a:br>
            <a:endParaRPr lang="ru-RU" dirty="0"/>
          </a:p>
        </p:txBody>
      </p:sp>
      <p:sp>
        <p:nvSpPr>
          <p:cNvPr id="3" name="Содержимое 2"/>
          <p:cNvSpPr>
            <a:spLocks noGrp="1"/>
          </p:cNvSpPr>
          <p:nvPr>
            <p:ph idx="1"/>
          </p:nvPr>
        </p:nvSpPr>
        <p:spPr>
          <a:xfrm>
            <a:off x="428596" y="1142984"/>
            <a:ext cx="7239000" cy="5384190"/>
          </a:xfrm>
        </p:spPr>
        <p:txBody>
          <a:bodyPr>
            <a:normAutofit fontScale="92500" lnSpcReduction="20000"/>
          </a:bodyPr>
          <a:lstStyle/>
          <a:p>
            <a:pPr lvl="0"/>
            <a:endParaRPr lang="ru-RU" dirty="0" smtClean="0"/>
          </a:p>
          <a:p>
            <a:pPr lvl="0"/>
            <a:endParaRPr lang="ru-RU" dirty="0" smtClean="0"/>
          </a:p>
          <a:p>
            <a:pPr lvl="0"/>
            <a:r>
              <a:rPr lang="en-US" dirty="0" smtClean="0"/>
              <a:t>Gowns/aprons </a:t>
            </a:r>
            <a:r>
              <a:rPr lang="en-US" dirty="0"/>
              <a:t>– protect skin and/or clothing </a:t>
            </a:r>
            <a:endParaRPr lang="ru-RU" dirty="0"/>
          </a:p>
          <a:p>
            <a:pPr lvl="1">
              <a:buNone/>
            </a:pPr>
            <a:endParaRPr lang="ru-RU" dirty="0" smtClean="0"/>
          </a:p>
          <a:p>
            <a:pPr lvl="1"/>
            <a:r>
              <a:rPr lang="en-US" dirty="0" smtClean="0"/>
              <a:t>Respirators </a:t>
            </a:r>
            <a:r>
              <a:rPr lang="en-US" dirty="0"/>
              <a:t>– protect respiratory tract from airborne infectious agents</a:t>
            </a:r>
            <a:endParaRPr lang="ru-RU" dirty="0"/>
          </a:p>
          <a:p>
            <a:pPr lvl="0"/>
            <a:r>
              <a:rPr lang="en-US" dirty="0"/>
              <a:t>Goggles – protect eyes</a:t>
            </a:r>
            <a:endParaRPr lang="ru-RU" dirty="0"/>
          </a:p>
          <a:p>
            <a:pPr lvl="0"/>
            <a:endParaRPr lang="ru-RU" dirty="0" smtClean="0"/>
          </a:p>
          <a:p>
            <a:pPr lvl="0"/>
            <a:r>
              <a:rPr lang="en-US" dirty="0" smtClean="0"/>
              <a:t>Face </a:t>
            </a:r>
            <a:r>
              <a:rPr lang="en-US" dirty="0"/>
              <a:t>shields – protect face, mouth, nose, and eyes</a:t>
            </a:r>
            <a:endParaRPr lang="ru-RU" dirty="0"/>
          </a:p>
          <a:p>
            <a:pPr>
              <a:buNone/>
            </a:pPr>
            <a:r>
              <a:rPr lang="en-US" dirty="0"/>
              <a:t> </a:t>
            </a:r>
            <a:endParaRPr lang="ru-RU" dirty="0"/>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t> </a:t>
            </a:r>
            <a:r>
              <a:rPr lang="ru-RU" dirty="0"/>
              <a:t/>
            </a:r>
            <a:br>
              <a:rPr lang="ru-RU" dirty="0"/>
            </a:br>
            <a:r>
              <a:rPr lang="en-US" b="1" dirty="0" smtClean="0"/>
              <a:t>How to use gloves</a:t>
            </a:r>
            <a:endParaRPr lang="ru-RU" dirty="0"/>
          </a:p>
        </p:txBody>
      </p:sp>
      <p:sp>
        <p:nvSpPr>
          <p:cNvPr id="3" name="Содержимое 2"/>
          <p:cNvSpPr>
            <a:spLocks noGrp="1"/>
          </p:cNvSpPr>
          <p:nvPr>
            <p:ph idx="1"/>
          </p:nvPr>
        </p:nvSpPr>
        <p:spPr/>
        <p:txBody>
          <a:bodyPr/>
          <a:lstStyle/>
          <a:p>
            <a:pPr lvl="0"/>
            <a:r>
              <a:rPr lang="en-US" dirty="0"/>
              <a:t>Work from “clean to dirty”</a:t>
            </a:r>
            <a:endParaRPr lang="ru-RU" dirty="0"/>
          </a:p>
          <a:p>
            <a:pPr lvl="0"/>
            <a:r>
              <a:rPr lang="en-US" dirty="0"/>
              <a:t>Limit opportunities for “touch contamination” - protect yourself, others, and the environment</a:t>
            </a:r>
            <a:endParaRPr lang="ru-RU" dirty="0"/>
          </a:p>
          <a:p>
            <a:pPr lvl="1"/>
            <a:r>
              <a:rPr lang="en-US" dirty="0"/>
              <a:t>Don’t touch your face or adjust PPE with contaminated gloves</a:t>
            </a:r>
            <a:endParaRPr lang="ru-RU" dirty="0"/>
          </a:p>
          <a:p>
            <a:pPr lvl="1"/>
            <a:r>
              <a:rPr lang="en-US" dirty="0"/>
              <a:t>Don’t touch environmental surfaces except as necessary during patient care</a:t>
            </a:r>
            <a:endParaRPr lang="ru-RU" dirty="0"/>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714356"/>
            <a:ext cx="7239000" cy="1143000"/>
          </a:xfrm>
        </p:spPr>
        <p:txBody>
          <a:bodyPr>
            <a:normAutofit fontScale="90000"/>
          </a:bodyPr>
          <a:lstStyle/>
          <a:p>
            <a:pPr lvl="0"/>
            <a:r>
              <a:rPr lang="en-US" b="1" dirty="0" smtClean="0"/>
              <a:t>How to use gloves</a:t>
            </a:r>
            <a:r>
              <a:rPr lang="ru-RU" dirty="0"/>
              <a:t/>
            </a:r>
            <a:br>
              <a:rPr lang="ru-RU" dirty="0"/>
            </a:br>
            <a:endParaRPr lang="ru-RU" dirty="0"/>
          </a:p>
        </p:txBody>
      </p:sp>
      <p:sp>
        <p:nvSpPr>
          <p:cNvPr id="3" name="Содержимое 2"/>
          <p:cNvSpPr>
            <a:spLocks noGrp="1"/>
          </p:cNvSpPr>
          <p:nvPr>
            <p:ph idx="1"/>
          </p:nvPr>
        </p:nvSpPr>
        <p:spPr/>
        <p:txBody>
          <a:bodyPr/>
          <a:lstStyle/>
          <a:p>
            <a:pPr lvl="0"/>
            <a:r>
              <a:rPr lang="en-US" altLang="uk-UA" b="1" dirty="0" smtClean="0"/>
              <a:t>Change gloves as needed</a:t>
            </a:r>
            <a:endParaRPr lang="ru-RU" dirty="0" smtClean="0"/>
          </a:p>
          <a:p>
            <a:pPr lvl="0"/>
            <a:r>
              <a:rPr lang="en-US" dirty="0" smtClean="0"/>
              <a:t>Change </a:t>
            </a:r>
            <a:r>
              <a:rPr lang="en-US" dirty="0"/>
              <a:t>gloves</a:t>
            </a:r>
            <a:endParaRPr lang="ru-RU" dirty="0"/>
          </a:p>
          <a:p>
            <a:pPr lvl="1"/>
            <a:r>
              <a:rPr lang="en-US" dirty="0"/>
              <a:t>During use if torn and when heavily soiled (even during use on the same patient)</a:t>
            </a:r>
            <a:endParaRPr lang="ru-RU" dirty="0"/>
          </a:p>
          <a:p>
            <a:pPr lvl="1"/>
            <a:r>
              <a:rPr lang="en-US" dirty="0"/>
              <a:t>After use on each patient</a:t>
            </a:r>
            <a:endParaRPr lang="ru-RU" dirty="0"/>
          </a:p>
          <a:p>
            <a:pPr lvl="0"/>
            <a:r>
              <a:rPr lang="en-US" dirty="0"/>
              <a:t>Discard in appropriate receptacle</a:t>
            </a:r>
            <a:endParaRPr lang="ru-RU" dirty="0"/>
          </a:p>
          <a:p>
            <a:pPr lvl="1"/>
            <a:r>
              <a:rPr lang="en-US" dirty="0"/>
              <a:t>Never wash or reuse disposable gloves</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t>Gowns or Aprons</a:t>
            </a:r>
            <a:r>
              <a:rPr lang="ru-RU" dirty="0"/>
              <a:t/>
            </a:r>
            <a:br>
              <a:rPr lang="ru-RU" dirty="0"/>
            </a:br>
            <a:endParaRPr lang="ru-RU" dirty="0"/>
          </a:p>
        </p:txBody>
      </p:sp>
      <p:sp>
        <p:nvSpPr>
          <p:cNvPr id="3" name="Содержимое 2"/>
          <p:cNvSpPr>
            <a:spLocks noGrp="1"/>
          </p:cNvSpPr>
          <p:nvPr>
            <p:ph idx="1"/>
          </p:nvPr>
        </p:nvSpPr>
        <p:spPr>
          <a:xfrm>
            <a:off x="428596" y="1071546"/>
            <a:ext cx="8229600" cy="5143536"/>
          </a:xfrm>
        </p:spPr>
        <p:txBody>
          <a:bodyPr>
            <a:normAutofit/>
          </a:bodyPr>
          <a:lstStyle/>
          <a:p>
            <a:pPr lvl="0">
              <a:buNone/>
            </a:pPr>
            <a:r>
              <a:rPr lang="en-US" dirty="0" smtClean="0"/>
              <a:t>protect skin and/or clothing</a:t>
            </a:r>
            <a:endParaRPr lang="ru-RU" dirty="0"/>
          </a:p>
          <a:p>
            <a:pPr lvl="0"/>
            <a:r>
              <a:rPr lang="en-US" dirty="0"/>
              <a:t>Material –</a:t>
            </a:r>
            <a:endParaRPr lang="ru-RU" dirty="0"/>
          </a:p>
          <a:p>
            <a:pPr lvl="1"/>
            <a:r>
              <a:rPr lang="en-US" dirty="0"/>
              <a:t>Natural or man-made</a:t>
            </a:r>
            <a:endParaRPr lang="ru-RU" dirty="0"/>
          </a:p>
          <a:p>
            <a:pPr lvl="1"/>
            <a:r>
              <a:rPr lang="en-US" dirty="0"/>
              <a:t>Reusable or disposable</a:t>
            </a:r>
            <a:endParaRPr lang="ru-RU" dirty="0"/>
          </a:p>
          <a:p>
            <a:pPr lvl="1"/>
            <a:r>
              <a:rPr lang="en-US" dirty="0"/>
              <a:t>Resistance to fluid penetration</a:t>
            </a:r>
            <a:endParaRPr lang="ru-RU" dirty="0"/>
          </a:p>
          <a:p>
            <a:pPr lvl="0"/>
            <a:r>
              <a:rPr lang="en-US" dirty="0"/>
              <a:t>Clean or </a:t>
            </a:r>
            <a:r>
              <a:rPr lang="en-US" dirty="0" smtClean="0"/>
              <a:t>sterile</a:t>
            </a:r>
            <a:endParaRPr lang="ru-RU" dirty="0" smtClean="0"/>
          </a:p>
          <a:p>
            <a:pPr lvl="0">
              <a:buNone/>
            </a:pP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en-US" b="1" dirty="0"/>
              <a:t>Face Protection</a:t>
            </a:r>
            <a:r>
              <a:rPr lang="ru-RU" dirty="0"/>
              <a:t/>
            </a:r>
            <a:br>
              <a:rPr lang="ru-RU" dirty="0"/>
            </a:br>
            <a:endParaRPr lang="ru-RU" dirty="0"/>
          </a:p>
        </p:txBody>
      </p:sp>
      <p:sp>
        <p:nvSpPr>
          <p:cNvPr id="3" name="Содержимое 2"/>
          <p:cNvSpPr>
            <a:spLocks noGrp="1"/>
          </p:cNvSpPr>
          <p:nvPr>
            <p:ph idx="1"/>
          </p:nvPr>
        </p:nvSpPr>
        <p:spPr/>
        <p:txBody>
          <a:bodyPr/>
          <a:lstStyle/>
          <a:p>
            <a:pPr lvl="0"/>
            <a:r>
              <a:rPr lang="en-US" dirty="0"/>
              <a:t>Masks – protect nose and mouth</a:t>
            </a:r>
            <a:endParaRPr lang="ru-RU" dirty="0"/>
          </a:p>
          <a:p>
            <a:pPr lvl="1"/>
            <a:r>
              <a:rPr lang="en-US" dirty="0"/>
              <a:t>Should fully cover nose and mouth and prevent fluid penetration</a:t>
            </a:r>
            <a:endParaRPr lang="ru-RU" dirty="0"/>
          </a:p>
          <a:p>
            <a:pPr lvl="0"/>
            <a:r>
              <a:rPr lang="en-US" dirty="0"/>
              <a:t>Goggles – protect eyes</a:t>
            </a:r>
            <a:endParaRPr lang="ru-RU" dirty="0"/>
          </a:p>
          <a:p>
            <a:pPr lvl="1"/>
            <a:r>
              <a:rPr lang="en-US" dirty="0"/>
              <a:t>Should fit snuggly over and around eyes</a:t>
            </a:r>
            <a:endParaRPr lang="ru-RU" dirty="0"/>
          </a:p>
          <a:p>
            <a:pPr lvl="1"/>
            <a:r>
              <a:rPr lang="en-US" dirty="0"/>
              <a:t>Personal glasses not a substitute for goggles</a:t>
            </a:r>
            <a:endParaRPr lang="ru-RU" dirty="0"/>
          </a:p>
          <a:p>
            <a:pPr lvl="1"/>
            <a:r>
              <a:rPr lang="en-US" dirty="0" err="1"/>
              <a:t>Antifog</a:t>
            </a:r>
            <a:r>
              <a:rPr lang="en-US" dirty="0"/>
              <a:t> feature improves clarity</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pPr lvl="0"/>
            <a:r>
              <a:rPr lang="en-US" altLang="uk-UA" dirty="0" smtClean="0"/>
              <a:t>When skin protection, in addition to mouth, nose, and eye protection, is needed or desired, for example, when irrigating a wound or suctioning copious secretions, a face shield can be used as a substitute to wearing a mask or goggles. </a:t>
            </a:r>
            <a:endParaRPr lang="ru-RU" dirty="0" smtClean="0"/>
          </a:p>
          <a:p>
            <a:pPr lvl="0"/>
            <a:endParaRPr lang="ru-RU" dirty="0" smtClean="0"/>
          </a:p>
          <a:p>
            <a:pPr lvl="0"/>
            <a:r>
              <a:rPr lang="en-US" dirty="0" smtClean="0"/>
              <a:t>Face </a:t>
            </a:r>
            <a:r>
              <a:rPr lang="en-US" dirty="0"/>
              <a:t>shields – protect face, nose, mouth, and eyes</a:t>
            </a:r>
            <a:endParaRPr lang="ru-RU" dirty="0"/>
          </a:p>
          <a:p>
            <a:pPr lvl="1"/>
            <a:r>
              <a:rPr lang="en-US" dirty="0"/>
              <a:t>Should cover forehead, extend below chin and wrap around side of face</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en-US" b="1" dirty="0" smtClean="0"/>
              <a:t>Respiratory Protection</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dirty="0" smtClean="0"/>
              <a:t>Purpose – protect from inhalation of infectious aerosols (like </a:t>
            </a:r>
            <a:r>
              <a:rPr lang="en-US" i="1" dirty="0" smtClean="0"/>
              <a:t>Mycobacterium tuberculosis</a:t>
            </a:r>
            <a:r>
              <a:rPr lang="en-US" dirty="0" smtClean="0"/>
              <a:t>)</a:t>
            </a:r>
            <a:endParaRPr lang="ru-RU" dirty="0" smtClean="0"/>
          </a:p>
          <a:p>
            <a:pPr lvl="0">
              <a:buNone/>
            </a:pPr>
            <a:r>
              <a:rPr lang="en-US" u="sng" dirty="0" smtClean="0"/>
              <a:t>PPE types for respiratory protection</a:t>
            </a:r>
            <a:endParaRPr lang="ru-RU" u="sng" dirty="0" smtClean="0"/>
          </a:p>
          <a:p>
            <a:pPr lvl="0"/>
            <a:r>
              <a:rPr lang="en-US" dirty="0" smtClean="0"/>
              <a:t>Particulate respirators</a:t>
            </a:r>
            <a:endParaRPr lang="ru-RU" dirty="0" smtClean="0"/>
          </a:p>
          <a:p>
            <a:pPr lvl="0"/>
            <a:r>
              <a:rPr lang="en-US" dirty="0" smtClean="0"/>
              <a:t>Half- or full-face elastomeric respirators</a:t>
            </a:r>
            <a:endParaRPr lang="ru-RU" dirty="0" smtClean="0"/>
          </a:p>
          <a:p>
            <a:pPr lvl="0"/>
            <a:r>
              <a:rPr lang="en-US" dirty="0" smtClean="0"/>
              <a:t>Powered air purifying respirators (PAPR)</a:t>
            </a:r>
            <a:endParaRPr lang="ru-RU" dirty="0" smtClean="0"/>
          </a:p>
          <a:p>
            <a:pPr lvl="0">
              <a:buNone/>
            </a:pPr>
            <a:r>
              <a:rPr lang="en-US" dirty="0" smtClean="0"/>
              <a:t> </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Заголовок 1"/>
          <p:cNvSpPr>
            <a:spLocks noGrp="1"/>
          </p:cNvSpPr>
          <p:nvPr>
            <p:ph type="title"/>
          </p:nvPr>
        </p:nvSpPr>
        <p:spPr/>
        <p:txBody>
          <a:bodyPr/>
          <a:lstStyle/>
          <a:p>
            <a:pPr eaLnBrk="1" hangingPunct="1"/>
            <a:endParaRPr lang="ru-RU" smtClean="0"/>
          </a:p>
        </p:txBody>
      </p:sp>
      <p:sp>
        <p:nvSpPr>
          <p:cNvPr id="94211" name="Содержимое 2"/>
          <p:cNvSpPr>
            <a:spLocks noGrp="1"/>
          </p:cNvSpPr>
          <p:nvPr>
            <p:ph idx="1"/>
          </p:nvPr>
        </p:nvSpPr>
        <p:spPr>
          <a:xfrm>
            <a:off x="357188" y="571500"/>
            <a:ext cx="8229600" cy="4389438"/>
          </a:xfrm>
        </p:spPr>
        <p:txBody>
          <a:bodyPr/>
          <a:lstStyle/>
          <a:p>
            <a:pPr algn="ctr" eaLnBrk="1" hangingPunct="1">
              <a:buFont typeface="Wingdings 2" pitchFamily="18" charset="2"/>
              <a:buNone/>
            </a:pPr>
            <a:r>
              <a:rPr lang="en-US" sz="4000" b="1" i="1" dirty="0" smtClean="0"/>
              <a:t>Prevention of occupational diseases</a:t>
            </a:r>
          </a:p>
          <a:p>
            <a:pPr eaLnBrk="1" hangingPunct="1"/>
            <a:r>
              <a:rPr lang="en-US" dirty="0" smtClean="0"/>
              <a:t>Medical measures</a:t>
            </a:r>
          </a:p>
          <a:p>
            <a:pPr eaLnBrk="1" hangingPunct="1"/>
            <a:r>
              <a:rPr lang="en-US" dirty="0" smtClean="0"/>
              <a:t>Engineering measures</a:t>
            </a:r>
          </a:p>
          <a:p>
            <a:pPr eaLnBrk="1" hangingPunct="1"/>
            <a:r>
              <a:rPr lang="en-US" dirty="0" smtClean="0"/>
              <a:t>Legislative measures</a:t>
            </a:r>
            <a:endParaRPr lang="ru-RU" dirty="0" smtClean="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Key Points About PPE</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dirty="0" smtClean="0"/>
              <a:t>Put on before contact with the patient, generally before entering the room</a:t>
            </a:r>
            <a:endParaRPr lang="ru-RU" dirty="0" smtClean="0"/>
          </a:p>
          <a:p>
            <a:pPr lvl="0"/>
            <a:r>
              <a:rPr lang="en-US" dirty="0" smtClean="0"/>
              <a:t>Use carefully – don’t spread contamination</a:t>
            </a:r>
            <a:endParaRPr lang="ru-RU" dirty="0" smtClean="0"/>
          </a:p>
          <a:p>
            <a:pPr lvl="0"/>
            <a:r>
              <a:rPr lang="en-US" dirty="0" smtClean="0"/>
              <a:t>Remove and discard carefully, either at the doorway or immediately outside patient room; remove respirator outside room</a:t>
            </a:r>
            <a:endParaRPr lang="ru-RU" dirty="0" smtClean="0"/>
          </a:p>
          <a:p>
            <a:pPr lvl="0"/>
            <a:r>
              <a:rPr lang="en-US" dirty="0" smtClean="0"/>
              <a:t>Immediately perform hand hygiene</a:t>
            </a:r>
            <a:endParaRPr lang="ru-RU" dirty="0" smtClean="0"/>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How to Dress a Gown</a:t>
            </a:r>
            <a:endParaRPr lang="ru-RU" dirty="0"/>
          </a:p>
        </p:txBody>
      </p:sp>
      <p:sp>
        <p:nvSpPr>
          <p:cNvPr id="3" name="Содержимое 2"/>
          <p:cNvSpPr>
            <a:spLocks noGrp="1"/>
          </p:cNvSpPr>
          <p:nvPr>
            <p:ph idx="1"/>
          </p:nvPr>
        </p:nvSpPr>
        <p:spPr>
          <a:xfrm>
            <a:off x="457200" y="1600200"/>
            <a:ext cx="5257808" cy="4900634"/>
          </a:xfrm>
        </p:spPr>
        <p:txBody>
          <a:bodyPr>
            <a:normAutofit lnSpcReduction="10000"/>
          </a:bodyPr>
          <a:lstStyle/>
          <a:p>
            <a:pPr lvl="0"/>
            <a:r>
              <a:rPr lang="en-US" dirty="0" smtClean="0"/>
              <a:t>Select appropriate type and size</a:t>
            </a:r>
            <a:endParaRPr lang="ru-RU" dirty="0" smtClean="0"/>
          </a:p>
          <a:p>
            <a:pPr lvl="0"/>
            <a:r>
              <a:rPr lang="en-US" dirty="0" smtClean="0"/>
              <a:t>The opening should be in the back</a:t>
            </a:r>
            <a:endParaRPr lang="ru-RU" dirty="0" smtClean="0"/>
          </a:p>
          <a:p>
            <a:pPr lvl="0"/>
            <a:r>
              <a:rPr lang="en-US" dirty="0" smtClean="0"/>
              <a:t>Secure at neck and waist</a:t>
            </a:r>
            <a:endParaRPr lang="ru-RU" dirty="0" smtClean="0"/>
          </a:p>
          <a:p>
            <a:pPr lvl="0"/>
            <a:r>
              <a:rPr lang="en-US" dirty="0" smtClean="0"/>
              <a:t>If gown is too small, to fully cover your torso, use two gowns</a:t>
            </a:r>
            <a:endParaRPr lang="ru-RU" dirty="0" smtClean="0"/>
          </a:p>
          <a:p>
            <a:pPr lvl="1"/>
            <a:r>
              <a:rPr lang="en-US" dirty="0" smtClean="0"/>
              <a:t>Gown #1 ties in front</a:t>
            </a:r>
            <a:endParaRPr lang="ru-RU" dirty="0" smtClean="0"/>
          </a:p>
          <a:p>
            <a:pPr lvl="1"/>
            <a:r>
              <a:rPr lang="en-US" dirty="0" smtClean="0"/>
              <a:t>Gown #2 ties in back</a:t>
            </a:r>
            <a:endParaRPr lang="ru-RU" dirty="0" smtClean="0"/>
          </a:p>
          <a:p>
            <a:pPr>
              <a:buNone/>
            </a:pPr>
            <a:endParaRPr lang="ru-RU" dirty="0"/>
          </a:p>
        </p:txBody>
      </p:sp>
      <p:pic>
        <p:nvPicPr>
          <p:cNvPr id="4" name="Picture 5" descr="1A_color"/>
          <p:cNvPicPr>
            <a:picLocks noChangeAspect="1" noChangeArrowheads="1"/>
          </p:cNvPicPr>
          <p:nvPr/>
        </p:nvPicPr>
        <p:blipFill>
          <a:blip r:embed="rId3"/>
          <a:srcRect/>
          <a:stretch>
            <a:fillRect/>
          </a:stretch>
        </p:blipFill>
        <p:spPr bwMode="auto">
          <a:xfrm>
            <a:off x="6572264" y="1214422"/>
            <a:ext cx="1941512" cy="2424113"/>
          </a:xfrm>
          <a:prstGeom prst="rect">
            <a:avLst/>
          </a:prstGeom>
          <a:noFill/>
          <a:ln w="9525">
            <a:noFill/>
            <a:miter lim="800000"/>
            <a:headEnd/>
            <a:tailEnd/>
          </a:ln>
        </p:spPr>
      </p:pic>
      <p:pic>
        <p:nvPicPr>
          <p:cNvPr id="5" name="Picture 6" descr="1B_color"/>
          <p:cNvPicPr>
            <a:picLocks noChangeAspect="1" noChangeArrowheads="1"/>
          </p:cNvPicPr>
          <p:nvPr/>
        </p:nvPicPr>
        <p:blipFill>
          <a:blip r:embed="rId4"/>
          <a:srcRect/>
          <a:stretch>
            <a:fillRect/>
          </a:stretch>
        </p:blipFill>
        <p:spPr bwMode="auto">
          <a:xfrm>
            <a:off x="6357950" y="3929066"/>
            <a:ext cx="1941512" cy="234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How to wear a Mask</a:t>
            </a:r>
            <a:r>
              <a:rPr lang="ru-RU" dirty="0" smtClean="0"/>
              <a:t/>
            </a:r>
            <a:br>
              <a:rPr lang="ru-RU" dirty="0" smtClean="0"/>
            </a:br>
            <a:endParaRPr lang="ru-RU" dirty="0"/>
          </a:p>
        </p:txBody>
      </p:sp>
      <p:sp>
        <p:nvSpPr>
          <p:cNvPr id="3" name="Содержимое 2"/>
          <p:cNvSpPr>
            <a:spLocks noGrp="1"/>
          </p:cNvSpPr>
          <p:nvPr>
            <p:ph idx="1"/>
          </p:nvPr>
        </p:nvSpPr>
        <p:spPr>
          <a:xfrm>
            <a:off x="457200" y="1600200"/>
            <a:ext cx="5186370" cy="4525963"/>
          </a:xfrm>
        </p:spPr>
        <p:txBody>
          <a:bodyPr/>
          <a:lstStyle/>
          <a:p>
            <a:pPr lvl="0"/>
            <a:r>
              <a:rPr lang="en-US" dirty="0" smtClean="0"/>
              <a:t>Place over nose, mouth and chin</a:t>
            </a:r>
            <a:endParaRPr lang="ru-RU" dirty="0" smtClean="0"/>
          </a:p>
          <a:p>
            <a:pPr lvl="0"/>
            <a:r>
              <a:rPr lang="en-US" dirty="0" smtClean="0"/>
              <a:t>Fit flexible nose piece over nose bridge</a:t>
            </a:r>
            <a:endParaRPr lang="ru-RU" dirty="0" smtClean="0"/>
          </a:p>
          <a:p>
            <a:pPr lvl="0"/>
            <a:r>
              <a:rPr lang="en-US" dirty="0" smtClean="0"/>
              <a:t>Secure on head with ties or elastic</a:t>
            </a:r>
            <a:endParaRPr lang="ru-RU" dirty="0" smtClean="0"/>
          </a:p>
          <a:p>
            <a:pPr lvl="0"/>
            <a:r>
              <a:rPr lang="en-US" dirty="0" smtClean="0"/>
              <a:t>Adjust to fit</a:t>
            </a:r>
            <a:endParaRPr lang="ru-RU" dirty="0" smtClean="0"/>
          </a:p>
          <a:p>
            <a:endParaRPr lang="ru-RU" dirty="0"/>
          </a:p>
        </p:txBody>
      </p:sp>
      <p:pic>
        <p:nvPicPr>
          <p:cNvPr id="4" name="Picture 6" descr="2C"/>
          <p:cNvPicPr>
            <a:picLocks noChangeAspect="1" noChangeArrowheads="1"/>
          </p:cNvPicPr>
          <p:nvPr/>
        </p:nvPicPr>
        <p:blipFill>
          <a:blip r:embed="rId3"/>
          <a:srcRect/>
          <a:stretch>
            <a:fillRect/>
          </a:stretch>
        </p:blipFill>
        <p:spPr bwMode="auto">
          <a:xfrm>
            <a:off x="6072198" y="2285992"/>
            <a:ext cx="2262187"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How to wear a Particulate Respirator</a:t>
            </a:r>
            <a:endParaRPr lang="ru-RU" dirty="0"/>
          </a:p>
        </p:txBody>
      </p:sp>
      <p:sp>
        <p:nvSpPr>
          <p:cNvPr id="3" name="Содержимое 2"/>
          <p:cNvSpPr>
            <a:spLocks noGrp="1"/>
          </p:cNvSpPr>
          <p:nvPr>
            <p:ph idx="1"/>
          </p:nvPr>
        </p:nvSpPr>
        <p:spPr>
          <a:xfrm>
            <a:off x="457200" y="1600200"/>
            <a:ext cx="6186502" cy="4757758"/>
          </a:xfrm>
        </p:spPr>
        <p:txBody>
          <a:bodyPr>
            <a:normAutofit fontScale="92500" lnSpcReduction="10000"/>
          </a:bodyPr>
          <a:lstStyle/>
          <a:p>
            <a:pPr lvl="0"/>
            <a:r>
              <a:rPr lang="en-US" dirty="0" smtClean="0"/>
              <a:t>Select a fit tested respirator</a:t>
            </a:r>
            <a:endParaRPr lang="ru-RU" dirty="0" smtClean="0"/>
          </a:p>
          <a:p>
            <a:pPr lvl="0"/>
            <a:r>
              <a:rPr lang="en-US" dirty="0" smtClean="0"/>
              <a:t>Place over nose, mouth and chin</a:t>
            </a:r>
            <a:endParaRPr lang="ru-RU" dirty="0" smtClean="0"/>
          </a:p>
          <a:p>
            <a:pPr lvl="0"/>
            <a:r>
              <a:rPr lang="en-US" dirty="0" smtClean="0"/>
              <a:t>Fit flexible nose piece over nose bridge</a:t>
            </a:r>
            <a:endParaRPr lang="ru-RU" dirty="0" smtClean="0"/>
          </a:p>
          <a:p>
            <a:pPr lvl="0"/>
            <a:r>
              <a:rPr lang="en-US" dirty="0" smtClean="0"/>
              <a:t>Secure on head with elastic</a:t>
            </a:r>
            <a:endParaRPr lang="ru-RU" dirty="0" smtClean="0"/>
          </a:p>
          <a:p>
            <a:pPr lvl="0"/>
            <a:r>
              <a:rPr lang="en-US" dirty="0" smtClean="0"/>
              <a:t>Adjust to fit</a:t>
            </a:r>
            <a:endParaRPr lang="ru-RU" dirty="0" smtClean="0"/>
          </a:p>
          <a:p>
            <a:pPr lvl="0"/>
            <a:r>
              <a:rPr lang="en-US" dirty="0" smtClean="0"/>
              <a:t>Perform a fit check – </a:t>
            </a:r>
            <a:endParaRPr lang="ru-RU" dirty="0" smtClean="0"/>
          </a:p>
          <a:p>
            <a:pPr lvl="1"/>
            <a:r>
              <a:rPr lang="en-US" dirty="0" smtClean="0"/>
              <a:t>Inhale – respirator should collapse</a:t>
            </a:r>
            <a:endParaRPr lang="ru-RU" dirty="0" smtClean="0"/>
          </a:p>
          <a:p>
            <a:pPr lvl="1"/>
            <a:r>
              <a:rPr lang="en-US" dirty="0" smtClean="0"/>
              <a:t>Exhale – check for leakage around face</a:t>
            </a:r>
            <a:endParaRPr lang="ru-RU" dirty="0" smtClean="0"/>
          </a:p>
          <a:p>
            <a:endParaRPr lang="ru-RU" dirty="0"/>
          </a:p>
        </p:txBody>
      </p:sp>
      <p:pic>
        <p:nvPicPr>
          <p:cNvPr id="4" name="Picture 10"/>
          <p:cNvPicPr>
            <a:picLocks noChangeAspect="1" noChangeArrowheads="1"/>
          </p:cNvPicPr>
          <p:nvPr/>
        </p:nvPicPr>
        <p:blipFill>
          <a:blip r:embed="rId3"/>
          <a:srcRect/>
          <a:stretch>
            <a:fillRect/>
          </a:stretch>
        </p:blipFill>
        <p:spPr bwMode="auto">
          <a:xfrm>
            <a:off x="6694488" y="2786058"/>
            <a:ext cx="2449512" cy="2851150"/>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How to wear Gloves</a:t>
            </a:r>
            <a:r>
              <a:rPr lang="ru-RU" dirty="0" smtClean="0"/>
              <a:t/>
            </a:r>
            <a:br>
              <a:rPr lang="ru-RU" dirty="0" smtClean="0"/>
            </a:br>
            <a:endParaRPr lang="ru-RU" dirty="0"/>
          </a:p>
        </p:txBody>
      </p:sp>
      <p:sp>
        <p:nvSpPr>
          <p:cNvPr id="3" name="Содержимое 2"/>
          <p:cNvSpPr>
            <a:spLocks noGrp="1"/>
          </p:cNvSpPr>
          <p:nvPr>
            <p:ph idx="1"/>
          </p:nvPr>
        </p:nvSpPr>
        <p:spPr/>
        <p:txBody>
          <a:bodyPr>
            <a:normAutofit lnSpcReduction="10000"/>
          </a:bodyPr>
          <a:lstStyle/>
          <a:p>
            <a:pPr lvl="0"/>
            <a:r>
              <a:rPr lang="en-US" dirty="0" smtClean="0"/>
              <a:t>Wear gloves last</a:t>
            </a:r>
            <a:endParaRPr lang="ru-RU" dirty="0" smtClean="0"/>
          </a:p>
          <a:p>
            <a:pPr lvl="0"/>
            <a:r>
              <a:rPr lang="en-US" dirty="0" smtClean="0"/>
              <a:t>Select correct type and size</a:t>
            </a:r>
            <a:endParaRPr lang="ru-RU" dirty="0" smtClean="0"/>
          </a:p>
          <a:p>
            <a:pPr lvl="0"/>
            <a:r>
              <a:rPr lang="en-US" dirty="0" smtClean="0"/>
              <a:t>Insert hands into gloves</a:t>
            </a:r>
            <a:endParaRPr lang="ru-RU" dirty="0" smtClean="0"/>
          </a:p>
          <a:p>
            <a:pPr lvl="0"/>
            <a:r>
              <a:rPr lang="en-US" dirty="0" smtClean="0"/>
              <a:t>Extend gloves over isolation gown cuffs</a:t>
            </a:r>
          </a:p>
          <a:p>
            <a:pPr>
              <a:spcBef>
                <a:spcPct val="50000"/>
              </a:spcBef>
            </a:pPr>
            <a:r>
              <a:rPr lang="en-US" altLang="uk-UA" dirty="0" smtClean="0"/>
              <a:t>If you are wearing an isolation gown, tuck the gown cuffs securely under each glove.  This provides a continuous barrier protection for your skin. </a:t>
            </a:r>
          </a:p>
          <a:p>
            <a:pPr>
              <a:spcBef>
                <a:spcPct val="50000"/>
              </a:spcBef>
            </a:pPr>
            <a:endParaRPr lang="en-US" altLang="uk-UA" dirty="0" smtClean="0"/>
          </a:p>
          <a:p>
            <a:pPr lvl="0"/>
            <a:endParaRPr lang="ru-RU" dirty="0"/>
          </a:p>
        </p:txBody>
      </p:sp>
      <p:pic>
        <p:nvPicPr>
          <p:cNvPr id="4" name="Picture 5" descr="5A_color"/>
          <p:cNvPicPr>
            <a:picLocks noChangeAspect="1" noChangeArrowheads="1"/>
          </p:cNvPicPr>
          <p:nvPr/>
        </p:nvPicPr>
        <p:blipFill>
          <a:blip r:embed="rId3"/>
          <a:srcRect/>
          <a:stretch>
            <a:fillRect/>
          </a:stretch>
        </p:blipFill>
        <p:spPr bwMode="auto">
          <a:xfrm>
            <a:off x="6029325" y="500042"/>
            <a:ext cx="3114675" cy="2319337"/>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How to Safely Use PPE</a:t>
            </a:r>
            <a:endParaRPr lang="ru-RU" dirty="0"/>
          </a:p>
        </p:txBody>
      </p:sp>
      <p:sp>
        <p:nvSpPr>
          <p:cNvPr id="3" name="Содержимое 2"/>
          <p:cNvSpPr>
            <a:spLocks noGrp="1"/>
          </p:cNvSpPr>
          <p:nvPr>
            <p:ph idx="1"/>
          </p:nvPr>
        </p:nvSpPr>
        <p:spPr/>
        <p:txBody>
          <a:bodyPr/>
          <a:lstStyle/>
          <a:p>
            <a:pPr lvl="0"/>
            <a:r>
              <a:rPr lang="en-US" dirty="0" smtClean="0"/>
              <a:t>Keep gloved hands away from face</a:t>
            </a:r>
            <a:endParaRPr lang="ru-RU" dirty="0" smtClean="0"/>
          </a:p>
          <a:p>
            <a:pPr lvl="0"/>
            <a:r>
              <a:rPr lang="en-US" dirty="0" smtClean="0"/>
              <a:t>Avoid touching or adjusting other PPE</a:t>
            </a:r>
            <a:endParaRPr lang="ru-RU" dirty="0" smtClean="0"/>
          </a:p>
          <a:p>
            <a:pPr lvl="0"/>
            <a:r>
              <a:rPr lang="en-US" dirty="0" smtClean="0"/>
              <a:t>Remove gloves if they become torn; perform hand hygiene before donning new gloves</a:t>
            </a:r>
            <a:endParaRPr lang="ru-RU" dirty="0" smtClean="0"/>
          </a:p>
          <a:p>
            <a:pPr lvl="0"/>
            <a:r>
              <a:rPr lang="en-US" dirty="0" smtClean="0"/>
              <a:t>Limit surfaces and items touched</a:t>
            </a:r>
            <a:endParaRPr lang="ru-RU" dirty="0" smtClean="0"/>
          </a:p>
          <a:p>
            <a:pPr>
              <a:buNone/>
            </a:pPr>
            <a:r>
              <a:rPr lang="en-US" dirty="0" smtClean="0"/>
              <a:t> </a:t>
            </a: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pPr>
              <a:buNone/>
            </a:pPr>
            <a:endParaRPr lang="en-US" b="1" dirty="0" smtClean="0"/>
          </a:p>
          <a:p>
            <a:pPr algn="ctr">
              <a:buNone/>
            </a:pPr>
            <a:r>
              <a:rPr lang="en-US" b="1" dirty="0" smtClean="0"/>
              <a:t>    </a:t>
            </a:r>
            <a:r>
              <a:rPr lang="en-US" sz="4000" b="1" dirty="0" smtClean="0"/>
              <a:t>PPE Use in Healthcare Settings:</a:t>
            </a:r>
            <a:br>
              <a:rPr lang="en-US" sz="4000" b="1" dirty="0" smtClean="0"/>
            </a:br>
            <a:r>
              <a:rPr lang="en-US" sz="4000" b="1" dirty="0" smtClean="0"/>
              <a:t>How to Safely Remove PPE</a:t>
            </a:r>
            <a:endParaRPr lang="ru-RU" sz="4000" dirty="0" smtClean="0"/>
          </a:p>
          <a:p>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“Contaminated” and “Clean” Areas of PPE</a:t>
            </a:r>
            <a:endParaRPr lang="ru-RU" dirty="0"/>
          </a:p>
        </p:txBody>
      </p:sp>
      <p:sp>
        <p:nvSpPr>
          <p:cNvPr id="3" name="Содержимое 2"/>
          <p:cNvSpPr>
            <a:spLocks noGrp="1"/>
          </p:cNvSpPr>
          <p:nvPr>
            <p:ph idx="1"/>
          </p:nvPr>
        </p:nvSpPr>
        <p:spPr/>
        <p:txBody>
          <a:bodyPr/>
          <a:lstStyle/>
          <a:p>
            <a:pPr lvl="0"/>
            <a:r>
              <a:rPr lang="en-US" dirty="0" smtClean="0"/>
              <a:t>Contaminated – outside front</a:t>
            </a:r>
            <a:endParaRPr lang="ru-RU" dirty="0" smtClean="0"/>
          </a:p>
          <a:p>
            <a:pPr lvl="2"/>
            <a:r>
              <a:rPr lang="en-US" dirty="0" smtClean="0"/>
              <a:t>Areas of PPE that have or are likely to have been in contact with body sites, materials, or environmental surfaces where the infectious organism may reside</a:t>
            </a:r>
            <a:endParaRPr lang="ru-RU" dirty="0" smtClean="0"/>
          </a:p>
          <a:p>
            <a:pPr lvl="0"/>
            <a:r>
              <a:rPr lang="en-US" dirty="0" smtClean="0"/>
              <a:t>Clean – inside, outside back</a:t>
            </a:r>
            <a:endParaRPr lang="ru-RU" dirty="0" smtClean="0"/>
          </a:p>
          <a:p>
            <a:pPr lvl="2"/>
            <a:r>
              <a:rPr lang="en-US" dirty="0" smtClean="0"/>
              <a:t>Areas of PPE that are not likely to have been in contact with the infectious organism</a:t>
            </a:r>
            <a:endParaRPr lang="ru-RU" dirty="0" smtClean="0"/>
          </a:p>
          <a:p>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pPr lvl="0"/>
            <a:r>
              <a:rPr lang="en-US" altLang="uk-UA" dirty="0" smtClean="0"/>
              <a:t>The gloves are considered the most contaminated pieces of PPE and are therefore removed first. </a:t>
            </a:r>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t>
            </a:r>
            <a:r>
              <a:rPr lang="ru-RU" dirty="0" smtClean="0"/>
              <a:t/>
            </a:r>
            <a:br>
              <a:rPr lang="ru-RU" dirty="0" smtClean="0"/>
            </a:br>
            <a:r>
              <a:rPr lang="en-US" b="1" dirty="0" smtClean="0"/>
              <a:t>Where to Remove PPE</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dirty="0" smtClean="0"/>
              <a:t>At doorway, before leaving patient room or in anteroom</a:t>
            </a:r>
            <a:endParaRPr lang="ru-RU" dirty="0" smtClean="0"/>
          </a:p>
          <a:p>
            <a:pPr lvl="0"/>
            <a:r>
              <a:rPr lang="en-US" dirty="0" smtClean="0"/>
              <a:t>Remove respirator outside room, after door has been closed</a:t>
            </a:r>
            <a:endParaRPr lang="ru-RU" dirty="0" smtClean="0"/>
          </a:p>
          <a:p>
            <a:pPr>
              <a:buNone/>
            </a:pPr>
            <a:r>
              <a:rPr lang="en-US" dirty="0" smtClean="0"/>
              <a:t> </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Medical measures</a:t>
            </a:r>
            <a:endParaRPr lang="ru-RU" dirty="0"/>
          </a:p>
        </p:txBody>
      </p:sp>
      <p:sp>
        <p:nvSpPr>
          <p:cNvPr id="3" name="Содержимое 2"/>
          <p:cNvSpPr>
            <a:spLocks noGrp="1"/>
          </p:cNvSpPr>
          <p:nvPr>
            <p:ph idx="1"/>
          </p:nvPr>
        </p:nvSpPr>
        <p:spPr/>
        <p:txBody>
          <a:bodyPr/>
          <a:lstStyle/>
          <a:p>
            <a:r>
              <a:rPr lang="en-US" dirty="0" smtClean="0"/>
              <a:t>Pre placement examination</a:t>
            </a:r>
          </a:p>
          <a:p>
            <a:r>
              <a:rPr lang="en-US" dirty="0" smtClean="0"/>
              <a:t>Periodical examination</a:t>
            </a:r>
          </a:p>
          <a:p>
            <a:r>
              <a:rPr lang="en-US" dirty="0" smtClean="0"/>
              <a:t>Medical and health care service</a:t>
            </a:r>
          </a:p>
          <a:p>
            <a:r>
              <a:rPr lang="en-US" dirty="0" smtClean="0"/>
              <a:t>Notification</a:t>
            </a:r>
          </a:p>
          <a:p>
            <a:r>
              <a:rPr lang="en-US" dirty="0" smtClean="0"/>
              <a:t>Supervision of working environment</a:t>
            </a:r>
          </a:p>
          <a:p>
            <a:r>
              <a:rPr lang="en-US" dirty="0" smtClean="0"/>
              <a:t>Maintenance and analysis of records</a:t>
            </a:r>
          </a:p>
          <a:p>
            <a:r>
              <a:rPr lang="en-US" dirty="0" smtClean="0"/>
              <a:t>Health education and counseling</a:t>
            </a:r>
          </a:p>
          <a:p>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How to Remove Gloves (1)</a:t>
            </a:r>
            <a:r>
              <a:rPr lang="ru-RU" dirty="0" smtClean="0"/>
              <a:t/>
            </a:r>
            <a:br>
              <a:rPr lang="ru-RU" dirty="0" smtClean="0"/>
            </a:br>
            <a:endParaRPr lang="ru-RU" dirty="0"/>
          </a:p>
        </p:txBody>
      </p:sp>
      <p:sp>
        <p:nvSpPr>
          <p:cNvPr id="3" name="Содержимое 2"/>
          <p:cNvSpPr>
            <a:spLocks noGrp="1"/>
          </p:cNvSpPr>
          <p:nvPr>
            <p:ph idx="1"/>
          </p:nvPr>
        </p:nvSpPr>
        <p:spPr>
          <a:xfrm>
            <a:off x="457200" y="1600200"/>
            <a:ext cx="4686304" cy="4525963"/>
          </a:xfrm>
        </p:spPr>
        <p:txBody>
          <a:bodyPr/>
          <a:lstStyle/>
          <a:p>
            <a:pPr lvl="0"/>
            <a:r>
              <a:rPr lang="en-US" dirty="0" smtClean="0"/>
              <a:t>Grasp outside edge near wrist</a:t>
            </a:r>
            <a:endParaRPr lang="ru-RU" dirty="0" smtClean="0"/>
          </a:p>
          <a:p>
            <a:pPr lvl="0"/>
            <a:r>
              <a:rPr lang="en-US" dirty="0" smtClean="0"/>
              <a:t>Peel away from hand, turning glove inside-out</a:t>
            </a:r>
            <a:endParaRPr lang="ru-RU" dirty="0" smtClean="0"/>
          </a:p>
          <a:p>
            <a:pPr lvl="0"/>
            <a:r>
              <a:rPr lang="en-US" dirty="0" smtClean="0"/>
              <a:t>Hold in opposite gloved hand</a:t>
            </a:r>
            <a:endParaRPr lang="ru-RU" dirty="0" smtClean="0"/>
          </a:p>
          <a:p>
            <a:endParaRPr lang="ru-RU" dirty="0"/>
          </a:p>
        </p:txBody>
      </p:sp>
      <p:pic>
        <p:nvPicPr>
          <p:cNvPr id="4" name="Picture 4" descr="6A_color"/>
          <p:cNvPicPr>
            <a:picLocks noChangeAspect="1" noChangeArrowheads="1"/>
          </p:cNvPicPr>
          <p:nvPr/>
        </p:nvPicPr>
        <p:blipFill>
          <a:blip r:embed="rId3"/>
          <a:srcRect/>
          <a:stretch>
            <a:fillRect/>
          </a:stretch>
        </p:blipFill>
        <p:spPr bwMode="auto">
          <a:xfrm>
            <a:off x="6072198" y="2786058"/>
            <a:ext cx="2344737" cy="3390900"/>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How to Remove Gloves (2)</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dirty="0" smtClean="0"/>
              <a:t>Slide ungloved finger under the wrist of the remaining glove</a:t>
            </a:r>
            <a:endParaRPr lang="ru-RU" dirty="0" smtClean="0"/>
          </a:p>
          <a:p>
            <a:pPr lvl="0"/>
            <a:r>
              <a:rPr lang="en-US" dirty="0" smtClean="0"/>
              <a:t>Peel off from inside, creating a bag for both gloves</a:t>
            </a:r>
            <a:endParaRPr lang="ru-RU" dirty="0" smtClean="0"/>
          </a:p>
          <a:p>
            <a:pPr lvl="0"/>
            <a:r>
              <a:rPr lang="en-US" dirty="0" smtClean="0"/>
              <a:t>Discard</a:t>
            </a:r>
            <a:endParaRPr lang="ru-RU" dirty="0" smtClean="0"/>
          </a:p>
          <a:p>
            <a:pPr>
              <a:spcBef>
                <a:spcPct val="30000"/>
              </a:spcBef>
              <a:buClr>
                <a:srgbClr val="FFFF99"/>
              </a:buClr>
              <a:buNone/>
            </a:pPr>
            <a:endParaRPr lang="en-US" altLang="uk-UA" dirty="0" smtClean="0">
              <a:solidFill>
                <a:schemeClr val="bg1"/>
              </a:solidFill>
            </a:endParaRPr>
          </a:p>
        </p:txBody>
      </p:sp>
      <p:pic>
        <p:nvPicPr>
          <p:cNvPr id="4" name="Picture 6" descr="6B_color"/>
          <p:cNvPicPr>
            <a:picLocks noChangeAspect="1" noChangeArrowheads="1"/>
          </p:cNvPicPr>
          <p:nvPr/>
        </p:nvPicPr>
        <p:blipFill>
          <a:blip r:embed="rId3"/>
          <a:srcRect/>
          <a:stretch>
            <a:fillRect/>
          </a:stretch>
        </p:blipFill>
        <p:spPr bwMode="auto">
          <a:xfrm>
            <a:off x="3357554" y="3365500"/>
            <a:ext cx="2214578" cy="3492500"/>
          </a:xfrm>
          <a:prstGeom prst="rect">
            <a:avLst/>
          </a:prstGeom>
          <a:noFill/>
          <a:ln w="9525">
            <a:noFill/>
            <a:miter lim="800000"/>
            <a:headEnd/>
            <a:tailEnd/>
          </a:ln>
        </p:spPr>
      </p:pic>
      <p:pic>
        <p:nvPicPr>
          <p:cNvPr id="5" name="Picture 7" descr="6C_color"/>
          <p:cNvPicPr>
            <a:picLocks noChangeAspect="1" noChangeArrowheads="1"/>
          </p:cNvPicPr>
          <p:nvPr/>
        </p:nvPicPr>
        <p:blipFill>
          <a:blip r:embed="rId4"/>
          <a:srcRect/>
          <a:stretch>
            <a:fillRect/>
          </a:stretch>
        </p:blipFill>
        <p:spPr bwMode="auto">
          <a:xfrm>
            <a:off x="5643570" y="3929066"/>
            <a:ext cx="2325691" cy="244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Remove Goggles or Face Shield</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dirty="0" smtClean="0"/>
              <a:t>Grasp ear or head pieces with ungloved hands</a:t>
            </a:r>
            <a:endParaRPr lang="ru-RU" dirty="0" smtClean="0"/>
          </a:p>
          <a:p>
            <a:pPr lvl="0"/>
            <a:r>
              <a:rPr lang="en-US" dirty="0" smtClean="0"/>
              <a:t>Lift away from face</a:t>
            </a:r>
            <a:endParaRPr lang="ru-RU" dirty="0" smtClean="0"/>
          </a:p>
          <a:p>
            <a:pPr lvl="0"/>
            <a:r>
              <a:rPr lang="en-US" dirty="0" smtClean="0"/>
              <a:t>Place in designated receptacle for reprocessing or disposal</a:t>
            </a:r>
            <a:endParaRPr lang="ru-RU" dirty="0" smtClean="0"/>
          </a:p>
          <a:p>
            <a:endParaRPr lang="ru-RU" dirty="0"/>
          </a:p>
        </p:txBody>
      </p:sp>
      <p:pic>
        <p:nvPicPr>
          <p:cNvPr id="4" name="Picture 7" descr="7B_color"/>
          <p:cNvPicPr>
            <a:picLocks noChangeAspect="1" noChangeArrowheads="1"/>
          </p:cNvPicPr>
          <p:nvPr/>
        </p:nvPicPr>
        <p:blipFill>
          <a:blip r:embed="rId3"/>
          <a:srcRect/>
          <a:stretch>
            <a:fillRect/>
          </a:stretch>
        </p:blipFill>
        <p:spPr bwMode="auto">
          <a:xfrm>
            <a:off x="1893888" y="4214813"/>
            <a:ext cx="2957512" cy="2120900"/>
          </a:xfrm>
          <a:prstGeom prst="rect">
            <a:avLst/>
          </a:prstGeom>
          <a:noFill/>
          <a:ln w="9525">
            <a:noFill/>
            <a:miter lim="800000"/>
            <a:headEnd/>
            <a:tailEnd/>
          </a:ln>
        </p:spPr>
      </p:pic>
      <p:pic>
        <p:nvPicPr>
          <p:cNvPr id="5" name="Picture 6" descr="7A_color"/>
          <p:cNvPicPr>
            <a:picLocks noChangeAspect="1" noChangeArrowheads="1"/>
          </p:cNvPicPr>
          <p:nvPr/>
        </p:nvPicPr>
        <p:blipFill>
          <a:blip r:embed="rId4"/>
          <a:srcRect/>
          <a:stretch>
            <a:fillRect/>
          </a:stretch>
        </p:blipFill>
        <p:spPr bwMode="auto">
          <a:xfrm>
            <a:off x="5715008" y="3857628"/>
            <a:ext cx="2184400" cy="2262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Removing Isolation Gown</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dirty="0" smtClean="0"/>
              <a:t>Unfasten ties</a:t>
            </a:r>
            <a:endParaRPr lang="ru-RU" dirty="0" smtClean="0"/>
          </a:p>
          <a:p>
            <a:pPr lvl="0"/>
            <a:r>
              <a:rPr lang="en-US" dirty="0" smtClean="0"/>
              <a:t>Peel gown away from neck and shoulder</a:t>
            </a:r>
            <a:endParaRPr lang="ru-RU" dirty="0" smtClean="0"/>
          </a:p>
          <a:p>
            <a:pPr lvl="0"/>
            <a:r>
              <a:rPr lang="en-US" dirty="0" smtClean="0"/>
              <a:t>Turn contaminated outside toward the inside</a:t>
            </a:r>
            <a:endParaRPr lang="ru-RU" dirty="0" smtClean="0"/>
          </a:p>
          <a:p>
            <a:pPr lvl="0"/>
            <a:r>
              <a:rPr lang="en-US" dirty="0" smtClean="0"/>
              <a:t>Fold or roll into a bundle</a:t>
            </a:r>
            <a:endParaRPr lang="ru-RU" dirty="0" smtClean="0"/>
          </a:p>
          <a:p>
            <a:pPr lvl="0"/>
            <a:r>
              <a:rPr lang="en-US" dirty="0" smtClean="0"/>
              <a:t>Discard</a:t>
            </a:r>
            <a:endParaRPr lang="ru-RU" dirty="0" smtClean="0"/>
          </a:p>
          <a:p>
            <a:endParaRPr lang="ru-RU" dirty="0"/>
          </a:p>
        </p:txBody>
      </p:sp>
      <p:grpSp>
        <p:nvGrpSpPr>
          <p:cNvPr id="4" name="Group 9"/>
          <p:cNvGrpSpPr>
            <a:grpSpLocks/>
          </p:cNvGrpSpPr>
          <p:nvPr/>
        </p:nvGrpSpPr>
        <p:grpSpPr bwMode="auto">
          <a:xfrm>
            <a:off x="4357686" y="3786190"/>
            <a:ext cx="2503487" cy="2466975"/>
            <a:chOff x="601" y="1084"/>
            <a:chExt cx="1577" cy="1554"/>
          </a:xfrm>
        </p:grpSpPr>
        <p:pic>
          <p:nvPicPr>
            <p:cNvPr id="5" name="Picture 6" descr="8A_color"/>
            <p:cNvPicPr>
              <a:picLocks noChangeAspect="1" noChangeArrowheads="1"/>
            </p:cNvPicPr>
            <p:nvPr/>
          </p:nvPicPr>
          <p:blipFill>
            <a:blip r:embed="rId3"/>
            <a:srcRect/>
            <a:stretch>
              <a:fillRect/>
            </a:stretch>
          </p:blipFill>
          <p:spPr bwMode="auto">
            <a:xfrm>
              <a:off x="601" y="1084"/>
              <a:ext cx="880" cy="1554"/>
            </a:xfrm>
            <a:prstGeom prst="rect">
              <a:avLst/>
            </a:prstGeom>
            <a:noFill/>
            <a:ln w="9525">
              <a:noFill/>
              <a:miter lim="800000"/>
              <a:headEnd/>
              <a:tailEnd/>
            </a:ln>
          </p:spPr>
        </p:pic>
        <p:pic>
          <p:nvPicPr>
            <p:cNvPr id="6" name="Picture 7" descr="8B_color"/>
            <p:cNvPicPr>
              <a:picLocks noChangeAspect="1" noChangeArrowheads="1"/>
            </p:cNvPicPr>
            <p:nvPr/>
          </p:nvPicPr>
          <p:blipFill>
            <a:blip r:embed="rId4"/>
            <a:srcRect/>
            <a:stretch>
              <a:fillRect/>
            </a:stretch>
          </p:blipFill>
          <p:spPr bwMode="auto">
            <a:xfrm>
              <a:off x="1535" y="1084"/>
              <a:ext cx="643" cy="1554"/>
            </a:xfrm>
            <a:prstGeom prst="rect">
              <a:avLst/>
            </a:prstGeom>
            <a:noFill/>
            <a:ln w="9525">
              <a:noFill/>
              <a:miter lim="800000"/>
              <a:headEnd/>
              <a:tailEnd/>
            </a:ln>
          </p:spPr>
        </p:pic>
      </p:grpSp>
      <p:pic>
        <p:nvPicPr>
          <p:cNvPr id="7" name="Picture 8" descr="8C_color"/>
          <p:cNvPicPr>
            <a:picLocks noChangeAspect="1" noChangeArrowheads="1"/>
          </p:cNvPicPr>
          <p:nvPr/>
        </p:nvPicPr>
        <p:blipFill>
          <a:blip r:embed="rId5"/>
          <a:srcRect/>
          <a:stretch>
            <a:fillRect/>
          </a:stretch>
        </p:blipFill>
        <p:spPr bwMode="auto">
          <a:xfrm>
            <a:off x="6357950" y="3286124"/>
            <a:ext cx="1682750" cy="2449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smtClean="0"/>
              <a:t>Removing a Mask</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a:r>
              <a:rPr lang="en-US" altLang="uk-UA" dirty="0" smtClean="0"/>
              <a:t>The front of the mask is considered contaminated and should not be touched</a:t>
            </a:r>
            <a:endParaRPr lang="ru-RU" dirty="0" smtClean="0"/>
          </a:p>
          <a:p>
            <a:pPr lvl="0"/>
            <a:r>
              <a:rPr lang="en-US" dirty="0" smtClean="0"/>
              <a:t>Untie the bottom, then top, tie</a:t>
            </a:r>
            <a:endParaRPr lang="ru-RU" dirty="0" smtClean="0"/>
          </a:p>
          <a:p>
            <a:pPr lvl="0"/>
            <a:r>
              <a:rPr lang="en-US" dirty="0" smtClean="0"/>
              <a:t>Remove from face</a:t>
            </a:r>
            <a:endParaRPr lang="ru-RU" dirty="0" smtClean="0"/>
          </a:p>
          <a:p>
            <a:pPr lvl="0"/>
            <a:r>
              <a:rPr lang="en-US" dirty="0" smtClean="0"/>
              <a:t>Discard</a:t>
            </a:r>
            <a:endParaRPr lang="ru-RU" dirty="0"/>
          </a:p>
        </p:txBody>
      </p:sp>
      <p:pic>
        <p:nvPicPr>
          <p:cNvPr id="4" name="Picture 8" descr="9A"/>
          <p:cNvPicPr>
            <a:picLocks noChangeAspect="1" noChangeArrowheads="1"/>
          </p:cNvPicPr>
          <p:nvPr/>
        </p:nvPicPr>
        <p:blipFill>
          <a:blip r:embed="rId3"/>
          <a:srcRect/>
          <a:stretch>
            <a:fillRect/>
          </a:stretch>
        </p:blipFill>
        <p:spPr bwMode="auto">
          <a:xfrm>
            <a:off x="3786182" y="3857628"/>
            <a:ext cx="3016250" cy="2387600"/>
          </a:xfrm>
          <a:prstGeom prst="rect">
            <a:avLst/>
          </a:prstGeom>
          <a:noFill/>
          <a:ln w="9525">
            <a:noFill/>
            <a:miter lim="800000"/>
            <a:headEnd/>
            <a:tailEnd/>
          </a:ln>
        </p:spPr>
      </p:pic>
      <p:pic>
        <p:nvPicPr>
          <p:cNvPr id="5" name="Picture 12"/>
          <p:cNvPicPr>
            <a:picLocks noChangeAspect="1" noChangeArrowheads="1"/>
          </p:cNvPicPr>
          <p:nvPr/>
        </p:nvPicPr>
        <p:blipFill>
          <a:blip r:embed="rId4"/>
          <a:srcRect/>
          <a:stretch>
            <a:fillRect/>
          </a:stretch>
        </p:blipFill>
        <p:spPr bwMode="auto">
          <a:xfrm>
            <a:off x="6840538" y="3786190"/>
            <a:ext cx="2303462" cy="2455862"/>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7239000" cy="1143000"/>
          </a:xfrm>
        </p:spPr>
        <p:txBody>
          <a:bodyPr>
            <a:normAutofit fontScale="90000"/>
          </a:bodyPr>
          <a:lstStyle/>
          <a:p>
            <a:r>
              <a:rPr lang="en-US" dirty="0" smtClean="0"/>
              <a:t> </a:t>
            </a:r>
            <a:r>
              <a:rPr lang="ru-RU" dirty="0" smtClean="0"/>
              <a:t/>
            </a:r>
            <a:br>
              <a:rPr lang="ru-RU" dirty="0" smtClean="0"/>
            </a:br>
            <a:r>
              <a:rPr lang="en-US" b="1" dirty="0" smtClean="0"/>
              <a:t>Removing a Particulate Respirator</a:t>
            </a:r>
            <a:r>
              <a:rPr lang="ru-RU" dirty="0" smtClean="0"/>
              <a:t/>
            </a:r>
            <a:br>
              <a:rPr lang="ru-RU" dirty="0" smtClean="0"/>
            </a:br>
            <a:endParaRPr lang="ru-RU" dirty="0"/>
          </a:p>
        </p:txBody>
      </p:sp>
      <p:sp>
        <p:nvSpPr>
          <p:cNvPr id="3" name="Содержимое 2"/>
          <p:cNvSpPr>
            <a:spLocks noGrp="1"/>
          </p:cNvSpPr>
          <p:nvPr>
            <p:ph idx="1"/>
          </p:nvPr>
        </p:nvSpPr>
        <p:spPr>
          <a:xfrm>
            <a:off x="304800" y="1554162"/>
            <a:ext cx="5124456" cy="4875233"/>
          </a:xfrm>
        </p:spPr>
        <p:txBody>
          <a:bodyPr>
            <a:normAutofit/>
          </a:bodyPr>
          <a:lstStyle/>
          <a:p>
            <a:pPr lvl="0"/>
            <a:r>
              <a:rPr lang="en-US" dirty="0" smtClean="0"/>
              <a:t>Lift the bottom elastic over your head first</a:t>
            </a:r>
            <a:endParaRPr lang="ru-RU" dirty="0" smtClean="0"/>
          </a:p>
          <a:p>
            <a:pPr lvl="0"/>
            <a:r>
              <a:rPr lang="en-US" dirty="0" smtClean="0"/>
              <a:t>Then lift off the top elastic</a:t>
            </a:r>
            <a:endParaRPr lang="ru-RU" dirty="0" smtClean="0"/>
          </a:p>
          <a:p>
            <a:pPr lvl="0"/>
            <a:r>
              <a:rPr lang="en-US" dirty="0" smtClean="0"/>
              <a:t>Discard</a:t>
            </a:r>
            <a:endParaRPr lang="ru-RU" dirty="0" smtClean="0"/>
          </a:p>
          <a:p>
            <a:pPr lvl="0"/>
            <a:r>
              <a:rPr lang="en-US" dirty="0" smtClean="0"/>
              <a:t>This should be done slowly to prevent the respirator from “snapping” off the face.</a:t>
            </a:r>
            <a:endParaRPr lang="ru-RU" dirty="0" smtClean="0"/>
          </a:p>
          <a:p>
            <a:endParaRPr lang="ru-RU" dirty="0"/>
          </a:p>
        </p:txBody>
      </p:sp>
      <p:pic>
        <p:nvPicPr>
          <p:cNvPr id="4" name="Picture 6"/>
          <p:cNvPicPr>
            <a:picLocks noChangeAspect="1" noChangeArrowheads="1"/>
          </p:cNvPicPr>
          <p:nvPr/>
        </p:nvPicPr>
        <p:blipFill>
          <a:blip r:embed="rId3"/>
          <a:srcRect/>
          <a:stretch>
            <a:fillRect/>
          </a:stretch>
        </p:blipFill>
        <p:spPr bwMode="auto">
          <a:xfrm>
            <a:off x="5072066" y="2071678"/>
            <a:ext cx="3533775" cy="3486150"/>
          </a:xfrm>
          <a:prstGeom prst="rect">
            <a:avLst/>
          </a:prstGeom>
          <a:noFill/>
          <a:ln>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Hand Hygiene</a:t>
            </a:r>
            <a:endParaRPr lang="ru-RU" dirty="0"/>
          </a:p>
        </p:txBody>
      </p:sp>
      <p:sp>
        <p:nvSpPr>
          <p:cNvPr id="3" name="Содержимое 2"/>
          <p:cNvSpPr>
            <a:spLocks noGrp="1"/>
          </p:cNvSpPr>
          <p:nvPr>
            <p:ph idx="1"/>
          </p:nvPr>
        </p:nvSpPr>
        <p:spPr/>
        <p:txBody>
          <a:bodyPr>
            <a:normAutofit fontScale="77500" lnSpcReduction="20000"/>
          </a:bodyPr>
          <a:lstStyle/>
          <a:p>
            <a:pPr lvl="0">
              <a:lnSpc>
                <a:spcPct val="160000"/>
              </a:lnSpc>
            </a:pPr>
            <a:r>
              <a:rPr lang="en-US" altLang="uk-UA" dirty="0" smtClean="0"/>
              <a:t>Hand hygiene is the cornerstone of preventing infection transmission. </a:t>
            </a:r>
            <a:endParaRPr lang="ru-RU" dirty="0" smtClean="0"/>
          </a:p>
          <a:p>
            <a:pPr lvl="0">
              <a:lnSpc>
                <a:spcPct val="160000"/>
              </a:lnSpc>
            </a:pPr>
            <a:r>
              <a:rPr lang="en-US" dirty="0" smtClean="0"/>
              <a:t>Perform hand hygiene immediately after removing PPE.</a:t>
            </a:r>
            <a:endParaRPr lang="ru-RU" dirty="0" smtClean="0"/>
          </a:p>
          <a:p>
            <a:pPr lvl="1">
              <a:lnSpc>
                <a:spcPct val="160000"/>
              </a:lnSpc>
            </a:pPr>
            <a:r>
              <a:rPr lang="en-US" dirty="0" smtClean="0"/>
              <a:t>If hands become visibly contaminated during PPE removal, wash hands before continuing to remove PPE</a:t>
            </a:r>
            <a:endParaRPr lang="ru-RU" dirty="0" smtClean="0"/>
          </a:p>
          <a:p>
            <a:pPr lvl="0">
              <a:lnSpc>
                <a:spcPct val="160000"/>
              </a:lnSpc>
            </a:pPr>
            <a:r>
              <a:rPr lang="en-US" dirty="0" smtClean="0"/>
              <a:t>Wash hands with soap and water or use an alcohol-based hand rub</a:t>
            </a:r>
            <a:endParaRPr lang="ru-RU" dirty="0" smtClean="0"/>
          </a:p>
          <a:p>
            <a:endParaRPr lang="ru-RU"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sz="4000" b="1" dirty="0" err="1" smtClean="0"/>
              <a:t>After</a:t>
            </a:r>
            <a:r>
              <a:rPr lang="uk-UA" sz="4000" b="1" dirty="0" smtClean="0"/>
              <a:t> </a:t>
            </a:r>
            <a:r>
              <a:rPr lang="uk-UA" sz="4000" b="1" dirty="0" err="1" smtClean="0"/>
              <a:t>You</a:t>
            </a:r>
            <a:r>
              <a:rPr lang="uk-UA" sz="4000" b="1" dirty="0" smtClean="0"/>
              <a:t> </a:t>
            </a:r>
            <a:r>
              <a:rPr lang="uk-UA" sz="4000" b="1" dirty="0" err="1" smtClean="0"/>
              <a:t>Use</a:t>
            </a:r>
            <a:r>
              <a:rPr lang="uk-UA" sz="4000" b="1" dirty="0" smtClean="0"/>
              <a:t> PPE</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92500" lnSpcReduction="20000"/>
          </a:bodyPr>
          <a:lstStyle/>
          <a:p>
            <a:pPr>
              <a:buNone/>
            </a:pPr>
            <a:endParaRPr lang="uk-UA" dirty="0" smtClean="0"/>
          </a:p>
          <a:p>
            <a:pPr>
              <a:buNone/>
            </a:pPr>
            <a:r>
              <a:rPr lang="uk-UA" dirty="0" err="1" smtClean="0"/>
              <a:t>Remove</a:t>
            </a:r>
            <a:r>
              <a:rPr lang="uk-UA" dirty="0" smtClean="0"/>
              <a:t> </a:t>
            </a:r>
            <a:r>
              <a:rPr lang="uk-UA" dirty="0" err="1"/>
              <a:t>and</a:t>
            </a:r>
            <a:r>
              <a:rPr lang="uk-UA" dirty="0"/>
              <a:t> </a:t>
            </a:r>
            <a:r>
              <a:rPr lang="uk-UA" dirty="0" err="1"/>
              <a:t>dispose</a:t>
            </a:r>
            <a:r>
              <a:rPr lang="uk-UA" dirty="0"/>
              <a:t> </a:t>
            </a:r>
            <a:r>
              <a:rPr lang="uk-UA" dirty="0" smtClean="0"/>
              <a:t>PPE </a:t>
            </a:r>
            <a:r>
              <a:rPr lang="uk-UA" dirty="0" err="1"/>
              <a:t>safely</a:t>
            </a:r>
            <a:r>
              <a:rPr lang="uk-UA" dirty="0"/>
              <a:t> </a:t>
            </a:r>
            <a:r>
              <a:rPr lang="uk-UA" dirty="0" err="1"/>
              <a:t>to</a:t>
            </a:r>
            <a:r>
              <a:rPr lang="uk-UA" dirty="0"/>
              <a:t> </a:t>
            </a:r>
            <a:r>
              <a:rPr lang="uk-UA" dirty="0" err="1"/>
              <a:t>protect</a:t>
            </a:r>
            <a:r>
              <a:rPr lang="uk-UA" dirty="0"/>
              <a:t> </a:t>
            </a:r>
            <a:r>
              <a:rPr lang="uk-UA" dirty="0" err="1"/>
              <a:t>others</a:t>
            </a:r>
            <a:r>
              <a:rPr lang="uk-UA" dirty="0"/>
              <a:t> </a:t>
            </a:r>
            <a:r>
              <a:rPr lang="uk-UA" dirty="0" err="1"/>
              <a:t>from</a:t>
            </a:r>
            <a:r>
              <a:rPr lang="uk-UA" dirty="0"/>
              <a:t> </a:t>
            </a:r>
            <a:r>
              <a:rPr lang="uk-UA" dirty="0" err="1"/>
              <a:t>being</a:t>
            </a:r>
            <a:r>
              <a:rPr lang="uk-UA" dirty="0"/>
              <a:t> </a:t>
            </a:r>
            <a:r>
              <a:rPr lang="uk-UA" dirty="0" err="1"/>
              <a:t>exposed</a:t>
            </a:r>
            <a:r>
              <a:rPr lang="uk-UA" dirty="0"/>
              <a:t> </a:t>
            </a:r>
            <a:r>
              <a:rPr lang="uk-UA" dirty="0" err="1"/>
              <a:t>to</a:t>
            </a:r>
            <a:r>
              <a:rPr lang="uk-UA" dirty="0"/>
              <a:t> </a:t>
            </a:r>
            <a:r>
              <a:rPr lang="uk-UA" dirty="0" err="1"/>
              <a:t>germs</a:t>
            </a:r>
            <a:r>
              <a:rPr lang="uk-UA" dirty="0"/>
              <a:t>. </a:t>
            </a:r>
            <a:r>
              <a:rPr lang="uk-UA" dirty="0" err="1"/>
              <a:t>Before</a:t>
            </a:r>
            <a:r>
              <a:rPr lang="uk-UA" dirty="0"/>
              <a:t> </a:t>
            </a:r>
            <a:r>
              <a:rPr lang="uk-UA" dirty="0" err="1"/>
              <a:t>leaving</a:t>
            </a:r>
            <a:r>
              <a:rPr lang="uk-UA" dirty="0"/>
              <a:t> </a:t>
            </a:r>
            <a:r>
              <a:rPr lang="uk-UA" dirty="0" err="1"/>
              <a:t>your</a:t>
            </a:r>
            <a:r>
              <a:rPr lang="uk-UA" dirty="0"/>
              <a:t> </a:t>
            </a:r>
            <a:r>
              <a:rPr lang="uk-UA" dirty="0" err="1"/>
              <a:t>work</a:t>
            </a:r>
            <a:r>
              <a:rPr lang="uk-UA" dirty="0"/>
              <a:t> </a:t>
            </a:r>
            <a:r>
              <a:rPr lang="uk-UA" dirty="0" err="1"/>
              <a:t>area</a:t>
            </a:r>
            <a:r>
              <a:rPr lang="uk-UA" dirty="0"/>
              <a:t>, </a:t>
            </a:r>
            <a:r>
              <a:rPr lang="uk-UA" dirty="0" err="1"/>
              <a:t>remove</a:t>
            </a:r>
            <a:r>
              <a:rPr lang="uk-UA" dirty="0"/>
              <a:t> </a:t>
            </a:r>
            <a:r>
              <a:rPr lang="uk-UA" dirty="0" err="1"/>
              <a:t>all</a:t>
            </a:r>
            <a:r>
              <a:rPr lang="uk-UA" dirty="0"/>
              <a:t> PPE </a:t>
            </a:r>
            <a:r>
              <a:rPr lang="uk-UA" dirty="0" err="1"/>
              <a:t>and</a:t>
            </a:r>
            <a:r>
              <a:rPr lang="uk-UA" dirty="0"/>
              <a:t> </a:t>
            </a:r>
            <a:r>
              <a:rPr lang="uk-UA" dirty="0" err="1"/>
              <a:t>put</a:t>
            </a:r>
            <a:r>
              <a:rPr lang="uk-UA" dirty="0"/>
              <a:t> </a:t>
            </a:r>
            <a:r>
              <a:rPr lang="uk-UA" dirty="0" err="1"/>
              <a:t>it</a:t>
            </a:r>
            <a:r>
              <a:rPr lang="uk-UA" dirty="0"/>
              <a:t> </a:t>
            </a:r>
            <a:r>
              <a:rPr lang="uk-UA" dirty="0" err="1"/>
              <a:t>in</a:t>
            </a:r>
            <a:r>
              <a:rPr lang="uk-UA" dirty="0"/>
              <a:t> </a:t>
            </a:r>
            <a:r>
              <a:rPr lang="uk-UA" dirty="0" err="1"/>
              <a:t>the</a:t>
            </a:r>
            <a:r>
              <a:rPr lang="uk-UA" dirty="0"/>
              <a:t> </a:t>
            </a:r>
            <a:r>
              <a:rPr lang="uk-UA" dirty="0" err="1"/>
              <a:t>right</a:t>
            </a:r>
            <a:r>
              <a:rPr lang="uk-UA" dirty="0"/>
              <a:t> </a:t>
            </a:r>
            <a:r>
              <a:rPr lang="uk-UA" dirty="0" err="1"/>
              <a:t>place</a:t>
            </a:r>
            <a:r>
              <a:rPr lang="uk-UA" dirty="0"/>
              <a:t>. </a:t>
            </a:r>
            <a:r>
              <a:rPr lang="uk-UA" dirty="0" err="1"/>
              <a:t>This</a:t>
            </a:r>
            <a:r>
              <a:rPr lang="uk-UA" dirty="0"/>
              <a:t> </a:t>
            </a:r>
            <a:r>
              <a:rPr lang="uk-UA" dirty="0" err="1"/>
              <a:t>may</a:t>
            </a:r>
            <a:r>
              <a:rPr lang="uk-UA" dirty="0"/>
              <a:t> </a:t>
            </a:r>
            <a:r>
              <a:rPr lang="uk-UA" dirty="0" err="1"/>
              <a:t>include</a:t>
            </a:r>
            <a:r>
              <a:rPr lang="uk-UA" dirty="0"/>
              <a:t>:</a:t>
            </a:r>
            <a:endParaRPr lang="ru-RU" dirty="0"/>
          </a:p>
          <a:p>
            <a:pPr lvl="0"/>
            <a:r>
              <a:rPr lang="uk-UA" dirty="0" err="1"/>
              <a:t>Special</a:t>
            </a:r>
            <a:r>
              <a:rPr lang="uk-UA" dirty="0"/>
              <a:t> </a:t>
            </a:r>
            <a:r>
              <a:rPr lang="uk-UA" dirty="0" err="1"/>
              <a:t>laundry</a:t>
            </a:r>
            <a:r>
              <a:rPr lang="uk-UA" dirty="0"/>
              <a:t> </a:t>
            </a:r>
            <a:r>
              <a:rPr lang="uk-UA" dirty="0" err="1"/>
              <a:t>containers</a:t>
            </a:r>
            <a:r>
              <a:rPr lang="uk-UA" dirty="0"/>
              <a:t> </a:t>
            </a:r>
            <a:r>
              <a:rPr lang="uk-UA" dirty="0" err="1"/>
              <a:t>that</a:t>
            </a:r>
            <a:r>
              <a:rPr lang="uk-UA" dirty="0"/>
              <a:t> </a:t>
            </a:r>
            <a:r>
              <a:rPr lang="uk-UA" dirty="0" err="1"/>
              <a:t>can</a:t>
            </a:r>
            <a:r>
              <a:rPr lang="uk-UA" dirty="0"/>
              <a:t> </a:t>
            </a:r>
            <a:r>
              <a:rPr lang="uk-UA" dirty="0" err="1"/>
              <a:t>be</a:t>
            </a:r>
            <a:r>
              <a:rPr lang="uk-UA" dirty="0"/>
              <a:t> </a:t>
            </a:r>
            <a:r>
              <a:rPr lang="uk-UA" dirty="0" err="1"/>
              <a:t>reused</a:t>
            </a:r>
            <a:r>
              <a:rPr lang="uk-UA" dirty="0"/>
              <a:t> </a:t>
            </a:r>
            <a:r>
              <a:rPr lang="uk-UA" dirty="0" err="1"/>
              <a:t>after</a:t>
            </a:r>
            <a:r>
              <a:rPr lang="uk-UA" dirty="0"/>
              <a:t> </a:t>
            </a:r>
            <a:r>
              <a:rPr lang="uk-UA" dirty="0" err="1"/>
              <a:t>cleaning</a:t>
            </a:r>
            <a:r>
              <a:rPr lang="uk-UA" dirty="0"/>
              <a:t> </a:t>
            </a:r>
            <a:endParaRPr lang="ru-RU" dirty="0"/>
          </a:p>
          <a:p>
            <a:pPr lvl="0"/>
            <a:r>
              <a:rPr lang="uk-UA" dirty="0" err="1"/>
              <a:t>Special</a:t>
            </a:r>
            <a:r>
              <a:rPr lang="uk-UA" dirty="0"/>
              <a:t> </a:t>
            </a:r>
            <a:r>
              <a:rPr lang="uk-UA" dirty="0" err="1"/>
              <a:t>waste</a:t>
            </a:r>
            <a:r>
              <a:rPr lang="uk-UA" dirty="0"/>
              <a:t> </a:t>
            </a:r>
            <a:r>
              <a:rPr lang="uk-UA" dirty="0" err="1"/>
              <a:t>containers</a:t>
            </a:r>
            <a:r>
              <a:rPr lang="uk-UA" dirty="0"/>
              <a:t> </a:t>
            </a:r>
            <a:r>
              <a:rPr lang="uk-UA" dirty="0" err="1"/>
              <a:t>that</a:t>
            </a:r>
            <a:r>
              <a:rPr lang="uk-UA" dirty="0"/>
              <a:t> </a:t>
            </a:r>
            <a:r>
              <a:rPr lang="uk-UA" dirty="0" err="1"/>
              <a:t>are</a:t>
            </a:r>
            <a:r>
              <a:rPr lang="uk-UA" dirty="0"/>
              <a:t> </a:t>
            </a:r>
            <a:r>
              <a:rPr lang="uk-UA" dirty="0" err="1"/>
              <a:t>different</a:t>
            </a:r>
            <a:r>
              <a:rPr lang="uk-UA" dirty="0"/>
              <a:t> </a:t>
            </a:r>
            <a:r>
              <a:rPr lang="uk-UA" dirty="0" err="1"/>
              <a:t>from</a:t>
            </a:r>
            <a:r>
              <a:rPr lang="uk-UA" dirty="0"/>
              <a:t> </a:t>
            </a:r>
            <a:r>
              <a:rPr lang="uk-UA" dirty="0" err="1"/>
              <a:t>other</a:t>
            </a:r>
            <a:r>
              <a:rPr lang="uk-UA" dirty="0"/>
              <a:t> </a:t>
            </a:r>
            <a:r>
              <a:rPr lang="uk-UA" dirty="0" err="1"/>
              <a:t>waste</a:t>
            </a:r>
            <a:r>
              <a:rPr lang="uk-UA" dirty="0"/>
              <a:t> </a:t>
            </a:r>
            <a:r>
              <a:rPr lang="uk-UA" dirty="0" err="1"/>
              <a:t>containers</a:t>
            </a:r>
            <a:r>
              <a:rPr lang="uk-UA" dirty="0"/>
              <a:t> </a:t>
            </a:r>
            <a:endParaRPr lang="ru-RU" dirty="0"/>
          </a:p>
          <a:p>
            <a:pPr lvl="0"/>
            <a:r>
              <a:rPr lang="uk-UA" dirty="0" err="1"/>
              <a:t>Specially</a:t>
            </a:r>
            <a:r>
              <a:rPr lang="uk-UA" dirty="0"/>
              <a:t> </a:t>
            </a:r>
            <a:r>
              <a:rPr lang="uk-UA" dirty="0" err="1"/>
              <a:t>marked</a:t>
            </a:r>
            <a:r>
              <a:rPr lang="uk-UA" dirty="0"/>
              <a:t> </a:t>
            </a:r>
            <a:r>
              <a:rPr lang="uk-UA" dirty="0" err="1"/>
              <a:t>bags</a:t>
            </a:r>
            <a:r>
              <a:rPr lang="uk-UA" dirty="0"/>
              <a:t> </a:t>
            </a:r>
            <a:r>
              <a:rPr lang="uk-UA" dirty="0" err="1"/>
              <a:t>for</a:t>
            </a:r>
            <a:r>
              <a:rPr lang="uk-UA" dirty="0"/>
              <a:t> </a:t>
            </a:r>
            <a:r>
              <a:rPr lang="uk-UA" dirty="0" err="1"/>
              <a:t>cytotoxic</a:t>
            </a:r>
            <a:r>
              <a:rPr lang="uk-UA" dirty="0"/>
              <a:t> PPE</a:t>
            </a:r>
            <a:endParaRPr lang="ru-RU"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t>
            </a:r>
            <a:r>
              <a:rPr lang="ru-RU" dirty="0" smtClean="0"/>
              <a:t/>
            </a:r>
            <a:br>
              <a:rPr lang="ru-RU" dirty="0" smtClean="0"/>
            </a:br>
            <a:r>
              <a:rPr lang="en-US" b="1" dirty="0" smtClean="0"/>
              <a:t>PPE for Standard Precautions </a:t>
            </a:r>
            <a:endParaRPr lang="ru-RU" dirty="0"/>
          </a:p>
        </p:txBody>
      </p:sp>
      <p:sp>
        <p:nvSpPr>
          <p:cNvPr id="3" name="Содержимое 2"/>
          <p:cNvSpPr>
            <a:spLocks noGrp="1"/>
          </p:cNvSpPr>
          <p:nvPr>
            <p:ph idx="1"/>
          </p:nvPr>
        </p:nvSpPr>
        <p:spPr/>
        <p:txBody>
          <a:bodyPr>
            <a:normAutofit fontScale="85000" lnSpcReduction="10000"/>
          </a:bodyPr>
          <a:lstStyle/>
          <a:p>
            <a:pPr lvl="0"/>
            <a:r>
              <a:rPr lang="en-US" b="1" dirty="0" smtClean="0"/>
              <a:t>Gloves</a:t>
            </a:r>
            <a:r>
              <a:rPr lang="en-US" dirty="0" smtClean="0"/>
              <a:t> – Use when touching blood, body fluids, secretions, excretions, contaminated items; for touching mucus membranes and </a:t>
            </a:r>
            <a:r>
              <a:rPr lang="en-US" dirty="0" err="1" smtClean="0"/>
              <a:t>nonintact</a:t>
            </a:r>
            <a:r>
              <a:rPr lang="en-US" dirty="0" smtClean="0"/>
              <a:t> skin</a:t>
            </a:r>
            <a:endParaRPr lang="ru-RU" dirty="0" smtClean="0"/>
          </a:p>
          <a:p>
            <a:pPr lvl="0"/>
            <a:r>
              <a:rPr lang="en-US" b="1" dirty="0" smtClean="0"/>
              <a:t>Gowns</a:t>
            </a:r>
            <a:r>
              <a:rPr lang="en-US" dirty="0" smtClean="0"/>
              <a:t> – Use during procedures and patient care activities when contact of clothing/ exposed skin with blood/body fluids, secretions, or excretions is anticipated</a:t>
            </a:r>
          </a:p>
          <a:p>
            <a:pPr lvl="0"/>
            <a:r>
              <a:rPr lang="en-US" b="1" dirty="0" smtClean="0"/>
              <a:t>Mask and goggles or a face shield</a:t>
            </a:r>
            <a:r>
              <a:rPr lang="en-US" dirty="0" smtClean="0"/>
              <a:t> – Use during patient care activities likely to generate splashes or sprays of blood, body fluids, secretions, or excretions</a:t>
            </a:r>
            <a:endParaRPr lang="ru-RU" dirty="0" smtClean="0"/>
          </a:p>
          <a:p>
            <a:r>
              <a:rPr lang="en-US" dirty="0" smtClean="0"/>
              <a:t> </a:t>
            </a:r>
            <a:endParaRPr lang="ru-RU" dirty="0" smtClean="0"/>
          </a:p>
          <a:p>
            <a:pPr lvl="0"/>
            <a:endParaRPr lang="ru-RU" dirty="0" smtClean="0"/>
          </a:p>
          <a:p>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lvl="0"/>
            <a:r>
              <a:rPr lang="en-US" dirty="0" smtClean="0"/>
              <a:t>PPE is available to protect you from exposure to infectious agents in the healthcare workplace.</a:t>
            </a:r>
            <a:endParaRPr lang="ru-RU" dirty="0" smtClean="0"/>
          </a:p>
          <a:p>
            <a:pPr lvl="0"/>
            <a:r>
              <a:rPr lang="en-US" dirty="0" smtClean="0"/>
              <a:t>Know what type of PPE is necessary for the duties you perform and use it correctly.</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Engineering measures</a:t>
            </a:r>
            <a:endParaRPr lang="ru-RU" dirty="0"/>
          </a:p>
        </p:txBody>
      </p:sp>
      <p:sp>
        <p:nvSpPr>
          <p:cNvPr id="3" name="Содержимое 2"/>
          <p:cNvSpPr>
            <a:spLocks noGrp="1"/>
          </p:cNvSpPr>
          <p:nvPr>
            <p:ph idx="1"/>
          </p:nvPr>
        </p:nvSpPr>
        <p:spPr/>
        <p:txBody>
          <a:bodyPr>
            <a:normAutofit/>
          </a:bodyPr>
          <a:lstStyle/>
          <a:p>
            <a:r>
              <a:rPr lang="en-US" dirty="0" smtClean="0"/>
              <a:t>Design of building</a:t>
            </a:r>
          </a:p>
          <a:p>
            <a:r>
              <a:rPr lang="en-US" dirty="0" smtClean="0"/>
              <a:t>Good housekeeping</a:t>
            </a:r>
          </a:p>
          <a:p>
            <a:r>
              <a:rPr lang="en-US" dirty="0" smtClean="0"/>
              <a:t>General ventilation</a:t>
            </a:r>
          </a:p>
          <a:p>
            <a:r>
              <a:rPr lang="en-US" dirty="0" smtClean="0"/>
              <a:t>Mechanization</a:t>
            </a:r>
          </a:p>
          <a:p>
            <a:r>
              <a:rPr lang="en-US" dirty="0" smtClean="0"/>
              <a:t>Protective devices</a:t>
            </a:r>
          </a:p>
          <a:p>
            <a:r>
              <a:rPr lang="en-US" dirty="0" smtClean="0"/>
              <a:t>Environmental monitoring</a:t>
            </a:r>
          </a:p>
          <a:p>
            <a:r>
              <a:rPr lang="en-US" dirty="0" smtClean="0"/>
              <a:t>Regulation of dust level</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uk-UA" b="1" dirty="0" err="1"/>
              <a:t>Eye</a:t>
            </a:r>
            <a:r>
              <a:rPr lang="uk-UA" b="1" dirty="0"/>
              <a:t> </a:t>
            </a:r>
            <a:r>
              <a:rPr lang="uk-UA" b="1" dirty="0" err="1"/>
              <a:t>protection</a:t>
            </a:r>
            <a:r>
              <a:rPr lang="uk-UA" dirty="0"/>
              <a:t> </a:t>
            </a:r>
            <a:r>
              <a:rPr lang="uk-UA" dirty="0" err="1"/>
              <a:t>includes</a:t>
            </a:r>
            <a:r>
              <a:rPr lang="uk-UA" dirty="0"/>
              <a:t> </a:t>
            </a:r>
            <a:r>
              <a:rPr lang="uk-UA" dirty="0" err="1"/>
              <a:t>face</a:t>
            </a:r>
            <a:r>
              <a:rPr lang="uk-UA" dirty="0"/>
              <a:t> </a:t>
            </a:r>
            <a:r>
              <a:rPr lang="uk-UA" dirty="0" err="1"/>
              <a:t>shields</a:t>
            </a:r>
            <a:r>
              <a:rPr lang="uk-UA" dirty="0"/>
              <a:t> </a:t>
            </a:r>
            <a:r>
              <a:rPr lang="uk-UA" dirty="0" err="1"/>
              <a:t>and</a:t>
            </a:r>
            <a:r>
              <a:rPr lang="uk-UA" dirty="0"/>
              <a:t> </a:t>
            </a:r>
            <a:r>
              <a:rPr lang="uk-UA" dirty="0" err="1"/>
              <a:t>goggles</a:t>
            </a:r>
            <a:r>
              <a:rPr lang="uk-UA" dirty="0"/>
              <a:t>. </a:t>
            </a:r>
            <a:r>
              <a:rPr lang="uk-UA" dirty="0" err="1"/>
              <a:t>These</a:t>
            </a:r>
            <a:r>
              <a:rPr lang="uk-UA" dirty="0"/>
              <a:t> </a:t>
            </a:r>
            <a:r>
              <a:rPr lang="uk-UA" dirty="0" err="1"/>
              <a:t>protect</a:t>
            </a:r>
            <a:r>
              <a:rPr lang="uk-UA" dirty="0"/>
              <a:t> </a:t>
            </a:r>
            <a:r>
              <a:rPr lang="uk-UA" dirty="0" err="1"/>
              <a:t>the</a:t>
            </a:r>
            <a:r>
              <a:rPr lang="uk-UA" dirty="0"/>
              <a:t> </a:t>
            </a:r>
            <a:r>
              <a:rPr lang="uk-UA" dirty="0" err="1"/>
              <a:t>mucous</a:t>
            </a:r>
            <a:r>
              <a:rPr lang="uk-UA" dirty="0"/>
              <a:t> </a:t>
            </a:r>
            <a:r>
              <a:rPr lang="uk-UA" dirty="0" err="1"/>
              <a:t>membranes</a:t>
            </a:r>
            <a:r>
              <a:rPr lang="uk-UA" dirty="0"/>
              <a:t> </a:t>
            </a:r>
            <a:r>
              <a:rPr lang="uk-UA" dirty="0" err="1"/>
              <a:t>in</a:t>
            </a:r>
            <a:r>
              <a:rPr lang="uk-UA" dirty="0"/>
              <a:t> </a:t>
            </a:r>
            <a:r>
              <a:rPr lang="uk-UA" dirty="0" err="1"/>
              <a:t>your</a:t>
            </a:r>
            <a:r>
              <a:rPr lang="uk-UA" dirty="0"/>
              <a:t> </a:t>
            </a:r>
            <a:r>
              <a:rPr lang="uk-UA" dirty="0" err="1"/>
              <a:t>eyes</a:t>
            </a:r>
            <a:r>
              <a:rPr lang="uk-UA" dirty="0"/>
              <a:t> </a:t>
            </a:r>
            <a:r>
              <a:rPr lang="uk-UA" dirty="0" err="1"/>
              <a:t>from</a:t>
            </a:r>
            <a:r>
              <a:rPr lang="uk-UA" dirty="0"/>
              <a:t> </a:t>
            </a:r>
            <a:r>
              <a:rPr lang="uk-UA" dirty="0" err="1"/>
              <a:t>blood</a:t>
            </a:r>
            <a:r>
              <a:rPr lang="uk-UA" dirty="0"/>
              <a:t> </a:t>
            </a:r>
            <a:r>
              <a:rPr lang="uk-UA" dirty="0" err="1"/>
              <a:t>and</a:t>
            </a:r>
            <a:r>
              <a:rPr lang="uk-UA" dirty="0"/>
              <a:t> </a:t>
            </a:r>
            <a:r>
              <a:rPr lang="uk-UA" dirty="0" err="1"/>
              <a:t>other</a:t>
            </a:r>
            <a:r>
              <a:rPr lang="uk-UA" dirty="0"/>
              <a:t> </a:t>
            </a:r>
            <a:r>
              <a:rPr lang="uk-UA" dirty="0" err="1"/>
              <a:t>bodily</a:t>
            </a:r>
            <a:r>
              <a:rPr lang="uk-UA" dirty="0"/>
              <a:t> </a:t>
            </a:r>
            <a:r>
              <a:rPr lang="uk-UA" dirty="0" err="1"/>
              <a:t>fluids</a:t>
            </a:r>
            <a:r>
              <a:rPr lang="uk-UA" dirty="0"/>
              <a:t>. </a:t>
            </a:r>
            <a:r>
              <a:rPr lang="uk-UA" dirty="0" err="1"/>
              <a:t>If</a:t>
            </a:r>
            <a:r>
              <a:rPr lang="uk-UA" dirty="0"/>
              <a:t> </a:t>
            </a:r>
            <a:r>
              <a:rPr lang="uk-UA" dirty="0" err="1"/>
              <a:t>these</a:t>
            </a:r>
            <a:r>
              <a:rPr lang="uk-UA" dirty="0"/>
              <a:t> </a:t>
            </a:r>
            <a:r>
              <a:rPr lang="uk-UA" dirty="0" err="1"/>
              <a:t>fluids</a:t>
            </a:r>
            <a:r>
              <a:rPr lang="uk-UA" dirty="0"/>
              <a:t> </a:t>
            </a:r>
            <a:r>
              <a:rPr lang="uk-UA" dirty="0" err="1"/>
              <a:t>make</a:t>
            </a:r>
            <a:r>
              <a:rPr lang="uk-UA" dirty="0"/>
              <a:t> </a:t>
            </a:r>
            <a:r>
              <a:rPr lang="uk-UA" dirty="0" err="1"/>
              <a:t>contact</a:t>
            </a:r>
            <a:r>
              <a:rPr lang="uk-UA" dirty="0"/>
              <a:t> </a:t>
            </a:r>
            <a:r>
              <a:rPr lang="uk-UA" dirty="0" err="1"/>
              <a:t>with</a:t>
            </a:r>
            <a:r>
              <a:rPr lang="uk-UA" dirty="0"/>
              <a:t> </a:t>
            </a:r>
            <a:r>
              <a:rPr lang="uk-UA" dirty="0" err="1"/>
              <a:t>the</a:t>
            </a:r>
            <a:r>
              <a:rPr lang="uk-UA" dirty="0"/>
              <a:t> </a:t>
            </a:r>
            <a:r>
              <a:rPr lang="uk-UA" dirty="0" err="1"/>
              <a:t>eyes</a:t>
            </a:r>
            <a:r>
              <a:rPr lang="uk-UA" dirty="0"/>
              <a:t>, </a:t>
            </a:r>
            <a:r>
              <a:rPr lang="uk-UA" dirty="0" err="1"/>
              <a:t>germs</a:t>
            </a:r>
            <a:r>
              <a:rPr lang="uk-UA" dirty="0"/>
              <a:t> </a:t>
            </a:r>
            <a:r>
              <a:rPr lang="uk-UA" dirty="0" err="1"/>
              <a:t>in</a:t>
            </a:r>
            <a:r>
              <a:rPr lang="uk-UA" dirty="0"/>
              <a:t> </a:t>
            </a:r>
            <a:r>
              <a:rPr lang="uk-UA" dirty="0" err="1"/>
              <a:t>the</a:t>
            </a:r>
            <a:r>
              <a:rPr lang="uk-UA" dirty="0"/>
              <a:t> </a:t>
            </a:r>
            <a:r>
              <a:rPr lang="uk-UA" dirty="0" err="1"/>
              <a:t>fluid</a:t>
            </a:r>
            <a:r>
              <a:rPr lang="uk-UA" dirty="0"/>
              <a:t> </a:t>
            </a:r>
            <a:r>
              <a:rPr lang="uk-UA" dirty="0" err="1"/>
              <a:t>can</a:t>
            </a:r>
            <a:r>
              <a:rPr lang="uk-UA" dirty="0"/>
              <a:t> </a:t>
            </a:r>
            <a:r>
              <a:rPr lang="uk-UA" dirty="0" err="1"/>
              <a:t>enter</a:t>
            </a:r>
            <a:r>
              <a:rPr lang="uk-UA" dirty="0"/>
              <a:t> </a:t>
            </a:r>
            <a:r>
              <a:rPr lang="uk-UA" dirty="0" err="1"/>
              <a:t>the</a:t>
            </a:r>
            <a:r>
              <a:rPr lang="uk-UA" dirty="0"/>
              <a:t> </a:t>
            </a:r>
            <a:r>
              <a:rPr lang="uk-UA" dirty="0" err="1"/>
              <a:t>body</a:t>
            </a:r>
            <a:r>
              <a:rPr lang="uk-UA" dirty="0"/>
              <a:t> </a:t>
            </a:r>
            <a:r>
              <a:rPr lang="uk-UA" dirty="0" err="1"/>
              <a:t>through</a:t>
            </a:r>
            <a:r>
              <a:rPr lang="uk-UA" dirty="0"/>
              <a:t> </a:t>
            </a:r>
            <a:r>
              <a:rPr lang="uk-UA" dirty="0" err="1"/>
              <a:t>the</a:t>
            </a:r>
            <a:r>
              <a:rPr lang="uk-UA" dirty="0"/>
              <a:t> </a:t>
            </a:r>
            <a:r>
              <a:rPr lang="uk-UA" dirty="0" err="1"/>
              <a:t>mucous</a:t>
            </a:r>
            <a:r>
              <a:rPr lang="uk-UA" dirty="0"/>
              <a:t> </a:t>
            </a:r>
            <a:r>
              <a:rPr lang="uk-UA" dirty="0" err="1"/>
              <a:t>membranes</a:t>
            </a:r>
            <a:r>
              <a:rPr lang="uk-UA" dirty="0"/>
              <a:t>.</a:t>
            </a:r>
            <a:endParaRPr lang="ru-R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uk-UA" dirty="0" err="1"/>
              <a:t>You</a:t>
            </a:r>
            <a:r>
              <a:rPr lang="uk-UA" dirty="0"/>
              <a:t> </a:t>
            </a:r>
            <a:r>
              <a:rPr lang="uk-UA" dirty="0" err="1"/>
              <a:t>may</a:t>
            </a:r>
            <a:r>
              <a:rPr lang="uk-UA" dirty="0"/>
              <a:t> </a:t>
            </a:r>
            <a:r>
              <a:rPr lang="uk-UA" dirty="0" err="1"/>
              <a:t>need</a:t>
            </a:r>
            <a:r>
              <a:rPr lang="uk-UA" dirty="0"/>
              <a:t> </a:t>
            </a:r>
            <a:r>
              <a:rPr lang="uk-UA" dirty="0" err="1"/>
              <a:t>special</a:t>
            </a:r>
            <a:r>
              <a:rPr lang="uk-UA" dirty="0"/>
              <a:t> PPE </a:t>
            </a:r>
            <a:r>
              <a:rPr lang="uk-UA" dirty="0" err="1"/>
              <a:t>when</a:t>
            </a:r>
            <a:r>
              <a:rPr lang="uk-UA" dirty="0"/>
              <a:t> </a:t>
            </a:r>
            <a:r>
              <a:rPr lang="uk-UA" dirty="0" err="1"/>
              <a:t>handling</a:t>
            </a:r>
            <a:r>
              <a:rPr lang="uk-UA" dirty="0"/>
              <a:t> </a:t>
            </a:r>
            <a:r>
              <a:rPr lang="uk-UA" dirty="0" err="1"/>
              <a:t>some</a:t>
            </a:r>
            <a:r>
              <a:rPr lang="uk-UA" dirty="0"/>
              <a:t> </a:t>
            </a:r>
            <a:r>
              <a:rPr lang="uk-UA" dirty="0" err="1"/>
              <a:t>cancer</a:t>
            </a:r>
            <a:r>
              <a:rPr lang="uk-UA" dirty="0"/>
              <a:t> </a:t>
            </a:r>
            <a:r>
              <a:rPr lang="uk-UA" dirty="0" err="1"/>
              <a:t>drugs</a:t>
            </a:r>
            <a:r>
              <a:rPr lang="uk-UA" dirty="0"/>
              <a:t>. </a:t>
            </a:r>
            <a:r>
              <a:rPr lang="uk-UA" dirty="0" err="1"/>
              <a:t>This</a:t>
            </a:r>
            <a:r>
              <a:rPr lang="uk-UA" dirty="0"/>
              <a:t> </a:t>
            </a:r>
            <a:r>
              <a:rPr lang="uk-UA" dirty="0" err="1"/>
              <a:t>equipment</a:t>
            </a:r>
            <a:r>
              <a:rPr lang="uk-UA" dirty="0"/>
              <a:t> </a:t>
            </a:r>
            <a:r>
              <a:rPr lang="uk-UA" dirty="0" err="1"/>
              <a:t>is</a:t>
            </a:r>
            <a:r>
              <a:rPr lang="uk-UA" dirty="0"/>
              <a:t> </a:t>
            </a:r>
            <a:r>
              <a:rPr lang="uk-UA" dirty="0" err="1"/>
              <a:t>called</a:t>
            </a:r>
            <a:r>
              <a:rPr lang="uk-UA" dirty="0"/>
              <a:t> </a:t>
            </a:r>
            <a:r>
              <a:rPr lang="uk-UA" dirty="0" err="1"/>
              <a:t>cytotoxic</a:t>
            </a:r>
            <a:r>
              <a:rPr lang="uk-UA" dirty="0"/>
              <a:t> PPE.</a:t>
            </a:r>
            <a:endParaRPr lang="ru-RU" dirty="0"/>
          </a:p>
          <a:p>
            <a:pPr lvl="0"/>
            <a:r>
              <a:rPr lang="uk-UA" dirty="0" err="1"/>
              <a:t>You</a:t>
            </a:r>
            <a:r>
              <a:rPr lang="uk-UA" dirty="0"/>
              <a:t> </a:t>
            </a:r>
            <a:r>
              <a:rPr lang="uk-UA" dirty="0" err="1"/>
              <a:t>may</a:t>
            </a:r>
            <a:r>
              <a:rPr lang="uk-UA" dirty="0"/>
              <a:t> </a:t>
            </a:r>
            <a:r>
              <a:rPr lang="uk-UA" dirty="0" err="1"/>
              <a:t>need</a:t>
            </a:r>
            <a:r>
              <a:rPr lang="uk-UA" dirty="0"/>
              <a:t> </a:t>
            </a:r>
            <a:r>
              <a:rPr lang="uk-UA" dirty="0" err="1"/>
              <a:t>to</a:t>
            </a:r>
            <a:r>
              <a:rPr lang="uk-UA" dirty="0"/>
              <a:t> </a:t>
            </a:r>
            <a:r>
              <a:rPr lang="uk-UA" dirty="0" err="1"/>
              <a:t>wear</a:t>
            </a:r>
            <a:r>
              <a:rPr lang="uk-UA" dirty="0"/>
              <a:t> a </a:t>
            </a:r>
            <a:r>
              <a:rPr lang="uk-UA" dirty="0" err="1"/>
              <a:t>gown</a:t>
            </a:r>
            <a:r>
              <a:rPr lang="uk-UA" dirty="0"/>
              <a:t> </a:t>
            </a:r>
            <a:r>
              <a:rPr lang="uk-UA" dirty="0" err="1"/>
              <a:t>with</a:t>
            </a:r>
            <a:r>
              <a:rPr lang="uk-UA" dirty="0"/>
              <a:t> </a:t>
            </a:r>
            <a:r>
              <a:rPr lang="uk-UA" dirty="0" err="1"/>
              <a:t>long</a:t>
            </a:r>
            <a:r>
              <a:rPr lang="uk-UA" dirty="0"/>
              <a:t> </a:t>
            </a:r>
            <a:r>
              <a:rPr lang="uk-UA" dirty="0" err="1"/>
              <a:t>sleeves</a:t>
            </a:r>
            <a:r>
              <a:rPr lang="uk-UA" dirty="0"/>
              <a:t> </a:t>
            </a:r>
            <a:r>
              <a:rPr lang="uk-UA" dirty="0" err="1"/>
              <a:t>and</a:t>
            </a:r>
            <a:r>
              <a:rPr lang="uk-UA" dirty="0"/>
              <a:t> </a:t>
            </a:r>
            <a:r>
              <a:rPr lang="uk-UA" dirty="0" err="1"/>
              <a:t>elastic</a:t>
            </a:r>
            <a:r>
              <a:rPr lang="uk-UA" dirty="0"/>
              <a:t> </a:t>
            </a:r>
            <a:r>
              <a:rPr lang="uk-UA" dirty="0" err="1"/>
              <a:t>cuffs</a:t>
            </a:r>
            <a:r>
              <a:rPr lang="uk-UA" dirty="0"/>
              <a:t>. </a:t>
            </a:r>
            <a:r>
              <a:rPr lang="uk-UA" dirty="0" err="1"/>
              <a:t>This</a:t>
            </a:r>
            <a:r>
              <a:rPr lang="uk-UA" dirty="0"/>
              <a:t> </a:t>
            </a:r>
            <a:r>
              <a:rPr lang="uk-UA" dirty="0" err="1"/>
              <a:t>gown</a:t>
            </a:r>
            <a:r>
              <a:rPr lang="uk-UA" dirty="0"/>
              <a:t> </a:t>
            </a:r>
            <a:r>
              <a:rPr lang="uk-UA" dirty="0" err="1"/>
              <a:t>should</a:t>
            </a:r>
            <a:r>
              <a:rPr lang="uk-UA" dirty="0"/>
              <a:t> </a:t>
            </a:r>
            <a:r>
              <a:rPr lang="uk-UA" dirty="0" err="1"/>
              <a:t>not</a:t>
            </a:r>
            <a:r>
              <a:rPr lang="uk-UA" dirty="0"/>
              <a:t> </a:t>
            </a:r>
            <a:r>
              <a:rPr lang="uk-UA" dirty="0" err="1"/>
              <a:t>allow</a:t>
            </a:r>
            <a:r>
              <a:rPr lang="uk-UA" dirty="0"/>
              <a:t> </a:t>
            </a:r>
            <a:r>
              <a:rPr lang="uk-UA" dirty="0" err="1"/>
              <a:t>liquids</a:t>
            </a:r>
            <a:r>
              <a:rPr lang="uk-UA" dirty="0"/>
              <a:t> </a:t>
            </a:r>
            <a:r>
              <a:rPr lang="uk-UA" dirty="0" err="1"/>
              <a:t>to</a:t>
            </a:r>
            <a:r>
              <a:rPr lang="uk-UA" dirty="0"/>
              <a:t> </a:t>
            </a:r>
            <a:r>
              <a:rPr lang="uk-UA" dirty="0" err="1"/>
              <a:t>make</a:t>
            </a:r>
            <a:r>
              <a:rPr lang="uk-UA" dirty="0"/>
              <a:t> </a:t>
            </a:r>
            <a:r>
              <a:rPr lang="uk-UA" dirty="0" err="1"/>
              <a:t>contact</a:t>
            </a:r>
            <a:r>
              <a:rPr lang="uk-UA" dirty="0"/>
              <a:t> </a:t>
            </a:r>
            <a:r>
              <a:rPr lang="uk-UA" dirty="0" err="1"/>
              <a:t>with</a:t>
            </a:r>
            <a:r>
              <a:rPr lang="uk-UA" dirty="0"/>
              <a:t> </a:t>
            </a:r>
            <a:r>
              <a:rPr lang="uk-UA" dirty="0" err="1"/>
              <a:t>the</a:t>
            </a:r>
            <a:r>
              <a:rPr lang="uk-UA" dirty="0"/>
              <a:t> </a:t>
            </a:r>
            <a:r>
              <a:rPr lang="uk-UA" dirty="0" err="1"/>
              <a:t>skin</a:t>
            </a:r>
            <a:r>
              <a:rPr lang="uk-UA" dirty="0" smtClean="0"/>
              <a:t>.</a:t>
            </a:r>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uk-UA" sz="3200" b="1" dirty="0" err="1"/>
              <a:t>Choose</a:t>
            </a:r>
            <a:r>
              <a:rPr lang="uk-UA" sz="3200" b="1" dirty="0"/>
              <a:t> </a:t>
            </a:r>
            <a:r>
              <a:rPr lang="uk-UA" sz="3200" b="1" dirty="0" err="1"/>
              <a:t>the</a:t>
            </a:r>
            <a:r>
              <a:rPr lang="uk-UA" sz="3200" b="1" dirty="0"/>
              <a:t> </a:t>
            </a:r>
            <a:r>
              <a:rPr lang="uk-UA" sz="3200" b="1" dirty="0" err="1"/>
              <a:t>Right</a:t>
            </a:r>
            <a:r>
              <a:rPr lang="uk-UA" sz="3200" b="1" dirty="0"/>
              <a:t> PPE</a:t>
            </a:r>
            <a:endParaRPr lang="ru-RU" sz="3200" dirty="0"/>
          </a:p>
          <a:p>
            <a:endParaRPr lang="en-US" sz="3200" dirty="0" smtClean="0"/>
          </a:p>
          <a:p>
            <a:r>
              <a:rPr lang="uk-UA" sz="3200" dirty="0" err="1" smtClean="0"/>
              <a:t>You</a:t>
            </a:r>
            <a:r>
              <a:rPr lang="uk-UA" sz="3200" dirty="0" smtClean="0"/>
              <a:t> </a:t>
            </a:r>
            <a:r>
              <a:rPr lang="uk-UA" sz="3200" dirty="0" err="1"/>
              <a:t>may</a:t>
            </a:r>
            <a:r>
              <a:rPr lang="uk-UA" sz="3200" dirty="0"/>
              <a:t> </a:t>
            </a:r>
            <a:r>
              <a:rPr lang="uk-UA" sz="3200" dirty="0" err="1"/>
              <a:t>need</a:t>
            </a:r>
            <a:r>
              <a:rPr lang="uk-UA" sz="3200" dirty="0"/>
              <a:t> </a:t>
            </a:r>
            <a:r>
              <a:rPr lang="uk-UA" sz="3200" dirty="0" err="1"/>
              <a:t>to</a:t>
            </a:r>
            <a:r>
              <a:rPr lang="uk-UA" sz="3200" dirty="0"/>
              <a:t> </a:t>
            </a:r>
            <a:r>
              <a:rPr lang="uk-UA" sz="3200" dirty="0" err="1"/>
              <a:t>use</a:t>
            </a:r>
            <a:r>
              <a:rPr lang="uk-UA" sz="3200" dirty="0"/>
              <a:t> </a:t>
            </a:r>
            <a:r>
              <a:rPr lang="uk-UA" sz="3200" dirty="0" err="1"/>
              <a:t>different</a:t>
            </a:r>
            <a:r>
              <a:rPr lang="uk-UA" sz="3200" dirty="0"/>
              <a:t> PPE </a:t>
            </a:r>
            <a:r>
              <a:rPr lang="uk-UA" sz="3200" dirty="0" err="1"/>
              <a:t>for</a:t>
            </a:r>
            <a:r>
              <a:rPr lang="uk-UA" sz="3200" dirty="0"/>
              <a:t> </a:t>
            </a:r>
            <a:r>
              <a:rPr lang="uk-UA" sz="3200" dirty="0" err="1"/>
              <a:t>different</a:t>
            </a:r>
            <a:r>
              <a:rPr lang="uk-UA" sz="3200" dirty="0"/>
              <a:t> </a:t>
            </a:r>
            <a:r>
              <a:rPr lang="uk-UA" sz="3200" dirty="0" err="1"/>
              <a:t>patients</a:t>
            </a:r>
            <a:r>
              <a:rPr lang="uk-UA" sz="3200" dirty="0"/>
              <a:t>. </a:t>
            </a:r>
            <a:r>
              <a:rPr lang="uk-UA" sz="3200" dirty="0" err="1"/>
              <a:t>Your</a:t>
            </a:r>
            <a:r>
              <a:rPr lang="uk-UA" sz="3200" dirty="0"/>
              <a:t> </a:t>
            </a:r>
            <a:r>
              <a:rPr lang="uk-UA" sz="3200" dirty="0" err="1"/>
              <a:t>workplace</a:t>
            </a:r>
            <a:r>
              <a:rPr lang="uk-UA" sz="3200" dirty="0"/>
              <a:t> </a:t>
            </a:r>
            <a:r>
              <a:rPr lang="uk-UA" sz="3200" dirty="0" err="1"/>
              <a:t>has</a:t>
            </a:r>
            <a:r>
              <a:rPr lang="uk-UA" sz="3200" dirty="0"/>
              <a:t> </a:t>
            </a:r>
            <a:r>
              <a:rPr lang="uk-UA" sz="3200" dirty="0" err="1"/>
              <a:t>written</a:t>
            </a:r>
            <a:r>
              <a:rPr lang="uk-UA" sz="3200" dirty="0"/>
              <a:t> </a:t>
            </a:r>
            <a:r>
              <a:rPr lang="uk-UA" sz="3200" dirty="0" err="1"/>
              <a:t>instructions</a:t>
            </a:r>
            <a:r>
              <a:rPr lang="uk-UA" sz="3200" dirty="0"/>
              <a:t> </a:t>
            </a:r>
            <a:r>
              <a:rPr lang="uk-UA" sz="3200" dirty="0" err="1"/>
              <a:t>about</a:t>
            </a:r>
            <a:r>
              <a:rPr lang="uk-UA" sz="3200" dirty="0"/>
              <a:t> </a:t>
            </a:r>
            <a:r>
              <a:rPr lang="uk-UA" sz="3200" dirty="0" err="1"/>
              <a:t>when</a:t>
            </a:r>
            <a:r>
              <a:rPr lang="uk-UA" sz="3200" dirty="0"/>
              <a:t> </a:t>
            </a:r>
            <a:r>
              <a:rPr lang="uk-UA" sz="3200" dirty="0" err="1"/>
              <a:t>to</a:t>
            </a:r>
            <a:r>
              <a:rPr lang="uk-UA" sz="3200" dirty="0"/>
              <a:t> </a:t>
            </a:r>
            <a:r>
              <a:rPr lang="uk-UA" sz="3200" dirty="0" err="1"/>
              <a:t>wear</a:t>
            </a:r>
            <a:r>
              <a:rPr lang="uk-UA" sz="3200" dirty="0"/>
              <a:t> PPE </a:t>
            </a:r>
            <a:r>
              <a:rPr lang="uk-UA" sz="3200" dirty="0" err="1"/>
              <a:t>and</a:t>
            </a:r>
            <a:r>
              <a:rPr lang="uk-UA" sz="3200" dirty="0"/>
              <a:t> </a:t>
            </a:r>
            <a:r>
              <a:rPr lang="uk-UA" sz="3200" dirty="0" err="1"/>
              <a:t>what</a:t>
            </a:r>
            <a:r>
              <a:rPr lang="uk-UA" sz="3200" dirty="0"/>
              <a:t> </a:t>
            </a:r>
            <a:r>
              <a:rPr lang="uk-UA" sz="3200" dirty="0" err="1"/>
              <a:t>type</a:t>
            </a:r>
            <a:r>
              <a:rPr lang="uk-UA" sz="3200" dirty="0"/>
              <a:t> </a:t>
            </a:r>
            <a:r>
              <a:rPr lang="uk-UA" sz="3200" dirty="0" err="1"/>
              <a:t>of</a:t>
            </a:r>
            <a:r>
              <a:rPr lang="uk-UA" sz="3200" dirty="0"/>
              <a:t> PPE </a:t>
            </a:r>
            <a:r>
              <a:rPr lang="uk-UA" sz="3200" dirty="0" err="1"/>
              <a:t>to</a:t>
            </a:r>
            <a:r>
              <a:rPr lang="uk-UA" sz="3200" dirty="0"/>
              <a:t> </a:t>
            </a:r>
            <a:r>
              <a:rPr lang="uk-UA" sz="3200" dirty="0" err="1" smtClean="0"/>
              <a:t>use</a:t>
            </a:r>
            <a:r>
              <a:rPr lang="en-US" sz="3200" dirty="0" smtClean="0"/>
              <a:t>.</a:t>
            </a:r>
            <a:endParaRPr lang="ru-RU" sz="32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en-US" sz="3200" dirty="0" smtClean="0"/>
              <a:t>PPE is available to protect you from exposure to infectious agents in the healthcare workplace</a:t>
            </a:r>
          </a:p>
          <a:p>
            <a:endParaRPr lang="en-US" sz="3200" dirty="0" smtClean="0"/>
          </a:p>
          <a:p>
            <a:r>
              <a:rPr lang="en-US" sz="3200" dirty="0" smtClean="0"/>
              <a:t>Know what type of PPE is necessary for the duties you perform and use it correctly</a:t>
            </a:r>
            <a:endParaRPr lang="en-US" sz="32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28596" y="500042"/>
            <a:ext cx="8229600" cy="6126187"/>
          </a:xfrm>
        </p:spPr>
        <p:txBody>
          <a:bodyPr>
            <a:normAutofit fontScale="85000" lnSpcReduction="10000"/>
          </a:bodyPr>
          <a:lstStyle/>
          <a:p>
            <a:pPr algn="ctr">
              <a:buNone/>
            </a:pPr>
            <a:r>
              <a:rPr lang="en-US" sz="4200" b="1" i="1" u="sng" dirty="0" smtClean="0"/>
              <a:t>Child </a:t>
            </a:r>
            <a:r>
              <a:rPr lang="en-US" sz="4200" b="1" i="1" u="sng" dirty="0" err="1" smtClean="0"/>
              <a:t>labour</a:t>
            </a:r>
            <a:endParaRPr lang="en-US" sz="4200" b="1" i="1" u="sng" dirty="0" smtClean="0"/>
          </a:p>
          <a:p>
            <a:endParaRPr lang="en-US" dirty="0" smtClean="0"/>
          </a:p>
          <a:p>
            <a:r>
              <a:rPr lang="en-US" dirty="0" smtClean="0"/>
              <a:t>The term </a:t>
            </a:r>
            <a:r>
              <a:rPr lang="en-US" dirty="0" smtClean="0">
                <a:hlinkClick r:id="rId3" tooltip="Child labour"/>
              </a:rPr>
              <a:t>child </a:t>
            </a:r>
            <a:r>
              <a:rPr lang="en-US" dirty="0" err="1" smtClean="0">
                <a:hlinkClick r:id="rId3" tooltip="Child labour"/>
              </a:rPr>
              <a:t>labour</a:t>
            </a:r>
            <a:r>
              <a:rPr lang="en-US" dirty="0" smtClean="0"/>
              <a:t> is often defined as work that deprives children of their childhood, potential, dignity, and is harmful to their physical and mental development.</a:t>
            </a:r>
          </a:p>
          <a:p>
            <a:r>
              <a:rPr lang="en-US" dirty="0" smtClean="0"/>
              <a:t>Child </a:t>
            </a:r>
            <a:r>
              <a:rPr lang="en-US" dirty="0" err="1" smtClean="0"/>
              <a:t>labour</a:t>
            </a:r>
            <a:r>
              <a:rPr lang="en-US" dirty="0" smtClean="0"/>
              <a:t> refers to work that:</a:t>
            </a:r>
          </a:p>
          <a:p>
            <a:r>
              <a:rPr lang="en-US" dirty="0" smtClean="0"/>
              <a:t>is mentally, physically, socially or morally dangerous and harmful to children; </a:t>
            </a:r>
          </a:p>
          <a:p>
            <a:r>
              <a:rPr lang="en-US" dirty="0" smtClean="0"/>
              <a:t>interferes with their schooling by:</a:t>
            </a:r>
          </a:p>
          <a:p>
            <a:r>
              <a:rPr lang="en-US" dirty="0" smtClean="0"/>
              <a:t>depriving them of the opportunity to attend school;</a:t>
            </a:r>
          </a:p>
          <a:p>
            <a:r>
              <a:rPr lang="en-US" dirty="0" smtClean="0"/>
              <a:t>obliging them to leave school prematurely; or</a:t>
            </a:r>
          </a:p>
          <a:p>
            <a:r>
              <a:rPr lang="en-US" dirty="0" smtClean="0"/>
              <a:t>requiring them to attempt to combine school attendance with excessively long and heavy work.</a:t>
            </a:r>
          </a:p>
          <a:p>
            <a:endParaRPr lang="ru-RU" dirty="0" smtClean="0"/>
          </a:p>
          <a:p>
            <a:endParaRPr lang="ru-R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04800" y="500042"/>
            <a:ext cx="8686800" cy="5857916"/>
          </a:xfrm>
        </p:spPr>
        <p:txBody>
          <a:bodyPr>
            <a:normAutofit fontScale="92500" lnSpcReduction="10000"/>
          </a:bodyPr>
          <a:lstStyle/>
          <a:p>
            <a:r>
              <a:rPr lang="en-US" dirty="0" smtClean="0"/>
              <a:t>In its most extreme forms, child </a:t>
            </a:r>
            <a:r>
              <a:rPr lang="en-US" dirty="0" err="1" smtClean="0"/>
              <a:t>labour</a:t>
            </a:r>
            <a:r>
              <a:rPr lang="en-US" dirty="0" smtClean="0"/>
              <a:t> involves children being enslaved, separated from their families, exposed to serious hazards and illnesses and/or left to fend for themselves on the streets of large cities – often at a very early age. </a:t>
            </a:r>
          </a:p>
          <a:p>
            <a:r>
              <a:rPr lang="en-US" dirty="0" smtClean="0"/>
              <a:t>Whether or not particular forms of "work" can be called </a:t>
            </a:r>
            <a:r>
              <a:rPr lang="en-US" dirty="0" smtClean="0">
                <a:hlinkClick r:id="rId3" tooltip="Child labour"/>
              </a:rPr>
              <a:t>child </a:t>
            </a:r>
            <a:r>
              <a:rPr lang="en-US" dirty="0" err="1" smtClean="0">
                <a:hlinkClick r:id="rId3" tooltip="Child labour"/>
              </a:rPr>
              <a:t>labour</a:t>
            </a:r>
            <a:r>
              <a:rPr lang="en-US" dirty="0" smtClean="0"/>
              <a:t> depends on the child's age, the type and hours of work performed, the conditions under which it is performed and the objectives pursued by individual countries. The answer varies from country to country, as well as among sectors within countries.</a:t>
            </a:r>
          </a:p>
          <a:p>
            <a:endParaRPr lang="ru-RU"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smtClean="0"/>
              <a:t>ILO's response to child </a:t>
            </a:r>
            <a:r>
              <a:rPr lang="en-US" b="1" dirty="0" err="1" smtClean="0"/>
              <a:t>labour</a:t>
            </a:r>
            <a:endParaRPr lang="ru-RU" dirty="0"/>
          </a:p>
        </p:txBody>
      </p:sp>
      <p:sp>
        <p:nvSpPr>
          <p:cNvPr id="3" name="Содержимое 2"/>
          <p:cNvSpPr>
            <a:spLocks noGrp="1"/>
          </p:cNvSpPr>
          <p:nvPr>
            <p:ph idx="1"/>
          </p:nvPr>
        </p:nvSpPr>
        <p:spPr>
          <a:xfrm>
            <a:off x="304800" y="1554162"/>
            <a:ext cx="8686800" cy="5303838"/>
          </a:xfrm>
        </p:spPr>
        <p:txBody>
          <a:bodyPr>
            <a:normAutofit fontScale="92500"/>
          </a:bodyPr>
          <a:lstStyle/>
          <a:p>
            <a:r>
              <a:rPr lang="en-US" dirty="0" smtClean="0"/>
              <a:t>The </a:t>
            </a:r>
            <a:r>
              <a:rPr lang="en-US" dirty="0" smtClean="0">
                <a:hlinkClick r:id="rId3" tooltip="ILO"/>
              </a:rPr>
              <a:t>ILO</a:t>
            </a:r>
            <a:r>
              <a:rPr lang="en-US" dirty="0" smtClean="0"/>
              <a:t>'s </a:t>
            </a:r>
            <a:r>
              <a:rPr lang="en-US" dirty="0" smtClean="0">
                <a:hlinkClick r:id="rId4" tooltip="International Programme on the Elimination of Child Labour"/>
              </a:rPr>
              <a:t>International </a:t>
            </a:r>
            <a:r>
              <a:rPr lang="en-US" dirty="0" err="1" smtClean="0">
                <a:hlinkClick r:id="rId4" tooltip="International Programme on the Elimination of Child Labour"/>
              </a:rPr>
              <a:t>Programme</a:t>
            </a:r>
            <a:r>
              <a:rPr lang="en-US" dirty="0" smtClean="0">
                <a:hlinkClick r:id="rId4" tooltip="International Programme on the Elimination of Child Labour"/>
              </a:rPr>
              <a:t> on the Elimination of Child </a:t>
            </a:r>
            <a:r>
              <a:rPr lang="en-US" dirty="0" err="1" smtClean="0">
                <a:hlinkClick r:id="rId4" tooltip="International Programme on the Elimination of Child Labour"/>
              </a:rPr>
              <a:t>Labour</a:t>
            </a:r>
            <a:r>
              <a:rPr lang="en-US" dirty="0" smtClean="0"/>
              <a:t> (IPEC) was created in 1992 with the overall goal of the progressive elimination of child </a:t>
            </a:r>
            <a:r>
              <a:rPr lang="en-US" dirty="0" err="1" smtClean="0"/>
              <a:t>labour</a:t>
            </a:r>
            <a:r>
              <a:rPr lang="en-US" dirty="0" smtClean="0"/>
              <a:t>, which was to be achieved through strengthening the capacity of countries to deal with the problem and promoting a worldwide movement to combat child </a:t>
            </a:r>
            <a:r>
              <a:rPr lang="en-US" dirty="0" err="1" smtClean="0"/>
              <a:t>labour</a:t>
            </a:r>
            <a:r>
              <a:rPr lang="en-US" dirty="0" smtClean="0"/>
              <a:t>. IPEC currently has operations in 88 countries, it is the largest </a:t>
            </a:r>
            <a:r>
              <a:rPr lang="en-US" dirty="0" err="1" smtClean="0"/>
              <a:t>programme</a:t>
            </a:r>
            <a:r>
              <a:rPr lang="en-US" dirty="0" smtClean="0"/>
              <a:t> of its kind globally and the biggest single operational </a:t>
            </a:r>
            <a:r>
              <a:rPr lang="en-US" dirty="0" err="1" smtClean="0"/>
              <a:t>programme</a:t>
            </a:r>
            <a:r>
              <a:rPr lang="en-US" dirty="0" smtClean="0"/>
              <a:t> of the ILO.</a:t>
            </a:r>
            <a:endParaRPr lang="ru-RU" dirty="0" smtClean="0"/>
          </a:p>
          <a:p>
            <a:endParaRPr lang="ru-RU"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pPr marL="274320" indent="-274320">
              <a:buClr>
                <a:schemeClr val="accent3"/>
              </a:buClr>
              <a:buFont typeface="Wingdings 2"/>
              <a:buChar char=""/>
              <a:defRPr/>
            </a:pPr>
            <a:r>
              <a:rPr lang="en-US" b="1" i="1" dirty="0" smtClean="0">
                <a:solidFill>
                  <a:schemeClr val="accent4">
                    <a:lumMod val="75000"/>
                  </a:schemeClr>
                </a:solidFill>
              </a:rPr>
              <a:t>OHSAS 18000 </a:t>
            </a:r>
            <a:r>
              <a:rPr lang="en-US" dirty="0" smtClean="0"/>
              <a:t>is an international occupational health and safety management system specification developed by the London-based </a:t>
            </a:r>
            <a:r>
              <a:rPr lang="en-US" b="1" i="1" dirty="0" smtClean="0">
                <a:solidFill>
                  <a:schemeClr val="accent4">
                    <a:lumMod val="75000"/>
                  </a:schemeClr>
                </a:solidFill>
              </a:rPr>
              <a:t>BSI Group</a:t>
            </a:r>
            <a:r>
              <a:rPr lang="en-US" dirty="0" smtClean="0"/>
              <a:t>, a multinational business chiefly concerned with the production and distribution of standards related services. </a:t>
            </a:r>
          </a:p>
          <a:p>
            <a:pPr marL="274320" indent="-274320">
              <a:buClr>
                <a:schemeClr val="accent3"/>
              </a:buClr>
              <a:buFont typeface="Wingdings 2"/>
              <a:buChar char=""/>
              <a:defRPr/>
            </a:pPr>
            <a:r>
              <a:rPr lang="en-US" b="1" i="1" dirty="0" smtClean="0">
                <a:solidFill>
                  <a:schemeClr val="accent4">
                    <a:lumMod val="75000"/>
                  </a:schemeClr>
                </a:solidFill>
              </a:rPr>
              <a:t>OHSAS 18000 </a:t>
            </a:r>
            <a:r>
              <a:rPr lang="en-US" dirty="0" smtClean="0"/>
              <a:t>comprises two parts, </a:t>
            </a:r>
            <a:r>
              <a:rPr lang="en-US" b="1" i="1" dirty="0" smtClean="0">
                <a:solidFill>
                  <a:schemeClr val="accent4">
                    <a:lumMod val="75000"/>
                  </a:schemeClr>
                </a:solidFill>
              </a:rPr>
              <a:t>OHSAS 18001 </a:t>
            </a:r>
            <a:r>
              <a:rPr lang="en-US" dirty="0" smtClean="0"/>
              <a:t>and 18002 and embraces a number of other publications. </a:t>
            </a:r>
          </a:p>
          <a:p>
            <a:pPr marL="274320" indent="-274320">
              <a:buClr>
                <a:schemeClr val="accent3"/>
              </a:buClr>
              <a:buFont typeface="Wingdings 2"/>
              <a:buChar char=""/>
              <a:defRPr/>
            </a:pPr>
            <a:r>
              <a:rPr lang="en-US" b="1" i="1" dirty="0" smtClean="0">
                <a:solidFill>
                  <a:schemeClr val="accent4">
                    <a:lumMod val="75000"/>
                  </a:schemeClr>
                </a:solidFill>
              </a:rPr>
              <a:t>OHSAS 18000 </a:t>
            </a:r>
            <a:r>
              <a:rPr lang="en-US" dirty="0" smtClean="0"/>
              <a:t>is the internationally recognized assessment specification for occupational health and safety management systems. </a:t>
            </a:r>
            <a:endParaRPr lang="ru-RU" dirty="0" smtClean="0"/>
          </a:p>
          <a:p>
            <a:endParaRPr lang="ru-RU"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04800" y="1554162"/>
            <a:ext cx="8686800" cy="5018110"/>
          </a:xfrm>
        </p:spPr>
        <p:txBody>
          <a:bodyPr>
            <a:normAutofit/>
          </a:bodyPr>
          <a:lstStyle/>
          <a:p>
            <a:pPr marL="274320" indent="-274320">
              <a:buClr>
                <a:schemeClr val="accent3"/>
              </a:buClr>
              <a:buFont typeface="Wingdings 2"/>
              <a:buChar char=""/>
              <a:defRPr/>
            </a:pPr>
            <a:r>
              <a:rPr lang="en-US" dirty="0" smtClean="0"/>
              <a:t> Child </a:t>
            </a:r>
            <a:r>
              <a:rPr lang="en-US" dirty="0" err="1" smtClean="0"/>
              <a:t>labour</a:t>
            </a:r>
            <a:r>
              <a:rPr lang="en-US" dirty="0" smtClean="0"/>
              <a:t> not only prevents children from acquiring the skills and education they need for a better future, it also perpetuates poverty and affects national economies through losses in competitiveness, productivity and potential income.</a:t>
            </a:r>
          </a:p>
          <a:p>
            <a:endParaRPr lang="ru-RU"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defRPr/>
            </a:pPr>
            <a:endParaRPr lang="ru-RU" dirty="0"/>
          </a:p>
        </p:txBody>
      </p:sp>
      <p:sp>
        <p:nvSpPr>
          <p:cNvPr id="3" name="Содержимое 2"/>
          <p:cNvSpPr>
            <a:spLocks noGrp="1"/>
          </p:cNvSpPr>
          <p:nvPr>
            <p:ph idx="1"/>
          </p:nvPr>
        </p:nvSpPr>
        <p:spPr>
          <a:xfrm>
            <a:off x="304800" y="1554162"/>
            <a:ext cx="5338770" cy="4525963"/>
          </a:xfrm>
        </p:spPr>
        <p:txBody>
          <a:bodyPr/>
          <a:lstStyle/>
          <a:p>
            <a:pPr>
              <a:defRPr/>
            </a:pPr>
            <a:r>
              <a:rPr lang="en-US" dirty="0" smtClean="0">
                <a:solidFill>
                  <a:srgbClr val="252525"/>
                </a:solidFill>
                <a:ea typeface="Times New Roman" pitchFamily="18" charset="0"/>
                <a:cs typeface="Arial" pitchFamily="34" charset="0"/>
              </a:rPr>
              <a:t>Parties to ILO's 1973 Minimum Age Convention, </a:t>
            </a:r>
          </a:p>
          <a:p>
            <a:pPr>
              <a:defRPr/>
            </a:pPr>
            <a:r>
              <a:rPr lang="en-US" dirty="0" smtClean="0">
                <a:solidFill>
                  <a:srgbClr val="252525"/>
                </a:solidFill>
                <a:ea typeface="Times New Roman" pitchFamily="18" charset="0"/>
                <a:cs typeface="Arial" pitchFamily="34" charset="0"/>
              </a:rPr>
              <a:t>and the minimum ages they have designated: </a:t>
            </a:r>
          </a:p>
          <a:p>
            <a:pPr>
              <a:defRPr/>
            </a:pPr>
            <a:r>
              <a:rPr lang="en-US" dirty="0" smtClean="0">
                <a:solidFill>
                  <a:srgbClr val="252525"/>
                </a:solidFill>
                <a:ea typeface="Times New Roman" pitchFamily="18" charset="0"/>
                <a:cs typeface="Arial" pitchFamily="34" charset="0"/>
              </a:rPr>
              <a:t>purple, 14 years; green, 15 years; blue, 16 years</a:t>
            </a:r>
            <a:endParaRPr lang="en-US" dirty="0" smtClean="0"/>
          </a:p>
          <a:p>
            <a:endParaRPr lang="ru-RU" dirty="0"/>
          </a:p>
        </p:txBody>
      </p:sp>
      <p:pic>
        <p:nvPicPr>
          <p:cNvPr id="4" name="Содержимое 3" descr="https://upload.wikimedia.org/wikipedia/commons/thumb/5/57/Minimum_age_convention.png/220px-Minimum_age_convention.png">
            <a:hlinkClick r:id="rId3"/>
          </p:cNvPr>
          <p:cNvPicPr>
            <a:picLocks/>
          </p:cNvPicPr>
          <p:nvPr/>
        </p:nvPicPr>
        <p:blipFill>
          <a:blip r:embed="rId4"/>
          <a:srcRect/>
          <a:stretch>
            <a:fillRect/>
          </a:stretch>
        </p:blipFill>
        <p:spPr>
          <a:xfrm>
            <a:off x="5572132" y="1571612"/>
            <a:ext cx="3214710" cy="313374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Legislative measures</a:t>
            </a:r>
            <a:endParaRPr lang="ru-RU" dirty="0"/>
          </a:p>
        </p:txBody>
      </p:sp>
      <p:sp>
        <p:nvSpPr>
          <p:cNvPr id="3" name="Содержимое 2"/>
          <p:cNvSpPr>
            <a:spLocks noGrp="1"/>
          </p:cNvSpPr>
          <p:nvPr>
            <p:ph idx="1"/>
          </p:nvPr>
        </p:nvSpPr>
        <p:spPr/>
        <p:txBody>
          <a:bodyPr/>
          <a:lstStyle/>
          <a:p>
            <a:r>
              <a:rPr lang="en-US" dirty="0" err="1" smtClean="0"/>
              <a:t>Conventiens</a:t>
            </a:r>
            <a:r>
              <a:rPr lang="en-US" dirty="0" smtClean="0"/>
              <a:t> of ILO</a:t>
            </a:r>
          </a:p>
          <a:p>
            <a:r>
              <a:rPr lang="en-US" dirty="0" smtClean="0"/>
              <a:t>Lows</a:t>
            </a:r>
          </a:p>
          <a:p>
            <a:r>
              <a:rPr lang="en-US" dirty="0" smtClean="0"/>
              <a:t>Other regulations</a:t>
            </a: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57166"/>
            <a:ext cx="8229600" cy="1143000"/>
          </a:xfrm>
        </p:spPr>
        <p:txBody>
          <a:bodyPr>
            <a:noAutofit/>
          </a:bodyPr>
          <a:lstStyle/>
          <a:p>
            <a:r>
              <a:rPr lang="en-US" sz="3600" b="1" i="1" dirty="0" smtClean="0"/>
              <a:t>Summary of key principles in the ILO code of practice on</a:t>
            </a:r>
            <a:br>
              <a:rPr lang="en-US" sz="3600" b="1" i="1" dirty="0" smtClean="0"/>
            </a:br>
            <a:r>
              <a:rPr lang="en-US" sz="3600" b="1" i="1" dirty="0" smtClean="0"/>
              <a:t>HIV/AIDS and the world of work</a:t>
            </a:r>
          </a:p>
        </p:txBody>
      </p:sp>
      <p:sp>
        <p:nvSpPr>
          <p:cNvPr id="3" name="Содержимое 2"/>
          <p:cNvSpPr>
            <a:spLocks noGrp="1"/>
          </p:cNvSpPr>
          <p:nvPr>
            <p:ph idx="1"/>
          </p:nvPr>
        </p:nvSpPr>
        <p:spPr>
          <a:xfrm>
            <a:off x="642910" y="1714488"/>
            <a:ext cx="8229600" cy="4768865"/>
          </a:xfrm>
        </p:spPr>
        <p:txBody>
          <a:bodyPr>
            <a:normAutofit fontScale="47500" lnSpcReduction="20000"/>
          </a:bodyPr>
          <a:lstStyle/>
          <a:p>
            <a:pPr>
              <a:lnSpc>
                <a:spcPct val="120000"/>
              </a:lnSpc>
              <a:buNone/>
            </a:pPr>
            <a:r>
              <a:rPr lang="en-US" sz="5500" dirty="0" smtClean="0"/>
              <a:t>(a) A workplace issue: HIV/AIDS is a workplace issue because it affects the</a:t>
            </a:r>
            <a:r>
              <a:rPr lang="ru-RU" sz="5500" dirty="0" smtClean="0"/>
              <a:t> </a:t>
            </a:r>
            <a:r>
              <a:rPr lang="en-US" sz="5500" dirty="0" smtClean="0"/>
              <a:t>workforce, and because the workplace can play a vital role in limiting the</a:t>
            </a:r>
            <a:r>
              <a:rPr lang="ru-RU" sz="5500" dirty="0" smtClean="0"/>
              <a:t> </a:t>
            </a:r>
            <a:r>
              <a:rPr lang="en-US" sz="5500" dirty="0" smtClean="0"/>
              <a:t>transmission and effects of the epidemic.</a:t>
            </a:r>
          </a:p>
          <a:p>
            <a:pPr>
              <a:lnSpc>
                <a:spcPct val="120000"/>
              </a:lnSpc>
              <a:buNone/>
            </a:pPr>
            <a:r>
              <a:rPr lang="en-US" sz="5500" dirty="0" smtClean="0"/>
              <a:t>(b) Non-discrimination: There should be no discrimination or stigma against</a:t>
            </a:r>
            <a:r>
              <a:rPr lang="ru-RU" sz="5500" dirty="0" smtClean="0"/>
              <a:t> </a:t>
            </a:r>
            <a:r>
              <a:rPr lang="en-US" sz="5500" dirty="0" smtClean="0"/>
              <a:t>workers on the basis of real or perceived HIV status.</a:t>
            </a:r>
          </a:p>
          <a:p>
            <a:pPr>
              <a:lnSpc>
                <a:spcPct val="120000"/>
              </a:lnSpc>
              <a:buNone/>
            </a:pPr>
            <a:r>
              <a:rPr lang="en-US" sz="5500" dirty="0" smtClean="0"/>
              <a:t>(c) Gender equality: More equal gender relations and the empowerment of women</a:t>
            </a:r>
            <a:r>
              <a:rPr lang="ru-RU" sz="5500" dirty="0" smtClean="0"/>
              <a:t> </a:t>
            </a:r>
            <a:r>
              <a:rPr lang="en-US" sz="5500" dirty="0" smtClean="0"/>
              <a:t>are vital to preventing the transmission of HIV and helping people to manage its</a:t>
            </a:r>
            <a:r>
              <a:rPr lang="ru-RU" sz="5500" dirty="0" smtClean="0"/>
              <a:t> </a:t>
            </a:r>
            <a:r>
              <a:rPr lang="en-US" sz="5500" dirty="0" smtClean="0"/>
              <a:t>impact.</a:t>
            </a:r>
          </a:p>
          <a:p>
            <a:endParaRPr lang="ru-RU"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buNone/>
            </a:pPr>
            <a:r>
              <a:rPr lang="en-US" dirty="0" smtClean="0"/>
              <a:t>(d) Healthy work environment: The workplace should minimize occupational risk,</a:t>
            </a:r>
          </a:p>
          <a:p>
            <a:pPr>
              <a:buNone/>
            </a:pPr>
            <a:r>
              <a:rPr lang="en-US" dirty="0" smtClean="0"/>
              <a:t>   and be adapted to the health and capabilities of workers.</a:t>
            </a:r>
          </a:p>
          <a:p>
            <a:pPr>
              <a:buNone/>
            </a:pPr>
            <a:r>
              <a:rPr lang="en-US" dirty="0" smtClean="0"/>
              <a:t>(e) Social dialogue: A successful HIV/AIDS policy and </a:t>
            </a:r>
            <a:r>
              <a:rPr lang="en-US" dirty="0" err="1" smtClean="0"/>
              <a:t>programme</a:t>
            </a:r>
            <a:r>
              <a:rPr lang="en-US" dirty="0" smtClean="0"/>
              <a:t> needs</a:t>
            </a:r>
          </a:p>
          <a:p>
            <a:pPr>
              <a:buNone/>
            </a:pPr>
            <a:r>
              <a:rPr lang="en-US" dirty="0" smtClean="0"/>
              <a:t>    cooperation and trust between employers, workers and governments</a:t>
            </a:r>
            <a:endParaRPr lang="ru-RU"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500034" y="714356"/>
            <a:ext cx="8229600" cy="6411939"/>
          </a:xfrm>
        </p:spPr>
        <p:txBody>
          <a:bodyPr>
            <a:normAutofit/>
          </a:bodyPr>
          <a:lstStyle/>
          <a:p>
            <a:pPr>
              <a:buNone/>
            </a:pPr>
            <a:r>
              <a:rPr lang="en-US" dirty="0" smtClean="0"/>
              <a:t>(f) No screening for purposes of employment: Testing for HIV at the workplace</a:t>
            </a:r>
            <a:r>
              <a:rPr lang="ru-RU" dirty="0" smtClean="0"/>
              <a:t> </a:t>
            </a:r>
            <a:r>
              <a:rPr lang="en-US" dirty="0" smtClean="0"/>
              <a:t>should be carried out as specified in the code, should be voluntary and</a:t>
            </a:r>
            <a:r>
              <a:rPr lang="ru-RU" dirty="0" smtClean="0"/>
              <a:t>  </a:t>
            </a:r>
            <a:r>
              <a:rPr lang="en-US" dirty="0" smtClean="0"/>
              <a:t>confidential, and should never be used to screen job applicants or employees.</a:t>
            </a:r>
          </a:p>
          <a:p>
            <a:pPr>
              <a:buNone/>
            </a:pPr>
            <a:r>
              <a:rPr lang="en-US" dirty="0" smtClean="0"/>
              <a:t>(g) Confidentiality: Access to personal data, including a worker’s HIV status,</a:t>
            </a:r>
            <a:r>
              <a:rPr lang="ru-RU" dirty="0" smtClean="0"/>
              <a:t> </a:t>
            </a:r>
            <a:r>
              <a:rPr lang="en-US" dirty="0" smtClean="0"/>
              <a:t>should be bound by the rules of confidentiality set out in existing ILO</a:t>
            </a:r>
            <a:r>
              <a:rPr lang="ru-RU" dirty="0" smtClean="0"/>
              <a:t> </a:t>
            </a:r>
            <a:r>
              <a:rPr lang="en-US" dirty="0" smtClean="0"/>
              <a:t>instruments</a:t>
            </a:r>
            <a:r>
              <a:rPr lang="en-US" sz="2800" dirty="0" smtClean="0"/>
              <a:t>.</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642918"/>
            <a:ext cx="8229600" cy="5483245"/>
          </a:xfrm>
        </p:spPr>
        <p:txBody>
          <a:bodyPr>
            <a:noAutofit/>
          </a:bodyPr>
          <a:lstStyle/>
          <a:p>
            <a:pPr indent="-360000">
              <a:buNone/>
            </a:pPr>
            <a:r>
              <a:rPr lang="en-US" sz="2800" dirty="0" smtClean="0"/>
              <a:t>(h) Continuing the employment relationship: Workers with HIV-related illnesses</a:t>
            </a:r>
            <a:r>
              <a:rPr lang="ru-RU" sz="2800" dirty="0" smtClean="0"/>
              <a:t> </a:t>
            </a:r>
            <a:r>
              <a:rPr lang="en-US" sz="2800" dirty="0" smtClean="0"/>
              <a:t>should be able to work in appropriate conditions for as long as they are</a:t>
            </a:r>
            <a:r>
              <a:rPr lang="ru-RU" sz="2800" dirty="0" smtClean="0"/>
              <a:t> </a:t>
            </a:r>
            <a:r>
              <a:rPr lang="en-US" sz="2800" dirty="0" smtClean="0"/>
              <a:t>medically fit to do so.</a:t>
            </a:r>
          </a:p>
          <a:p>
            <a:pPr indent="-360000">
              <a:buNone/>
            </a:pPr>
            <a:r>
              <a:rPr lang="en-US" sz="2800" dirty="0" smtClean="0"/>
              <a:t>(</a:t>
            </a:r>
            <a:r>
              <a:rPr lang="en-US" sz="2800" dirty="0" err="1" smtClean="0"/>
              <a:t>i</a:t>
            </a:r>
            <a:r>
              <a:rPr lang="en-US" sz="2800" dirty="0" smtClean="0"/>
              <a:t>) Prevention: The social partners are in a unique position to promote prevention</a:t>
            </a:r>
            <a:r>
              <a:rPr lang="ru-RU" sz="2800" dirty="0" smtClean="0"/>
              <a:t> </a:t>
            </a:r>
            <a:r>
              <a:rPr lang="en-US" sz="2800" dirty="0" smtClean="0"/>
              <a:t>efforts through information, education and support for behavior change.</a:t>
            </a:r>
          </a:p>
          <a:p>
            <a:pPr indent="-360000">
              <a:buNone/>
            </a:pPr>
            <a:r>
              <a:rPr lang="en-US" sz="2800" dirty="0" smtClean="0"/>
              <a:t>(j) Care and support: Workers are entitled to affordable health services and to</a:t>
            </a:r>
            <a:r>
              <a:rPr lang="ru-RU" sz="2800" dirty="0" smtClean="0"/>
              <a:t> </a:t>
            </a:r>
            <a:r>
              <a:rPr lang="en-US" sz="2800" dirty="0" smtClean="0"/>
              <a:t>benefits from statutory and occupational schemes.</a:t>
            </a:r>
            <a:endParaRPr lang="ru-RU" sz="28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600" dirty="0" smtClean="0"/>
              <a:t>National laws or</a:t>
            </a:r>
            <a:br>
              <a:rPr lang="en-US" sz="3600" dirty="0" smtClean="0"/>
            </a:br>
            <a:r>
              <a:rPr lang="en-US" sz="3600" dirty="0" smtClean="0"/>
              <a:t>regulations in many countries provide for:</a:t>
            </a:r>
          </a:p>
        </p:txBody>
      </p:sp>
      <p:sp>
        <p:nvSpPr>
          <p:cNvPr id="3" name="Содержимое 2"/>
          <p:cNvSpPr>
            <a:spLocks noGrp="1"/>
          </p:cNvSpPr>
          <p:nvPr>
            <p:ph idx="1"/>
          </p:nvPr>
        </p:nvSpPr>
        <p:spPr>
          <a:xfrm>
            <a:off x="500034" y="1714488"/>
            <a:ext cx="8229600" cy="5143512"/>
          </a:xfrm>
        </p:spPr>
        <p:txBody>
          <a:bodyPr>
            <a:normAutofit fontScale="92500" lnSpcReduction="20000"/>
          </a:bodyPr>
          <a:lstStyle/>
          <a:p>
            <a:pPr>
              <a:buNone/>
            </a:pPr>
            <a:r>
              <a:rPr lang="en-US" dirty="0" smtClean="0"/>
              <a:t>• the reporting of occupational accidents and diseases to the competent authority within a prescribed time;</a:t>
            </a:r>
          </a:p>
          <a:p>
            <a:pPr>
              <a:buNone/>
            </a:pPr>
            <a:r>
              <a:rPr lang="en-US" dirty="0" smtClean="0"/>
              <a:t>• standard procedures for reporting and investigating fatal and serious accidents, as well as dangerous occurrences; and the compilation and publication of statistics on accidents, occupational diseases and dangerous occurrences.</a:t>
            </a:r>
          </a:p>
          <a:p>
            <a:r>
              <a:rPr lang="en-US" dirty="0" smtClean="0"/>
              <a:t>Countries could use the ILO code of practice </a:t>
            </a:r>
            <a:r>
              <a:rPr lang="en-US" i="1" dirty="0" smtClean="0"/>
              <a:t>Recording and notification of occupational accidents and</a:t>
            </a:r>
            <a:r>
              <a:rPr lang="ru-RU" i="1" dirty="0" smtClean="0"/>
              <a:t> </a:t>
            </a:r>
            <a:r>
              <a:rPr lang="en-US" i="1" dirty="0" smtClean="0"/>
              <a:t> diseases (1995) as a basis for developing their own systems.</a:t>
            </a:r>
            <a:endParaRPr lang="en-US" dirty="0" smtClean="0"/>
          </a:p>
          <a:p>
            <a:pPr>
              <a:buNone/>
            </a:pPr>
            <a:endParaRPr lang="ru-RU"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500042"/>
            <a:ext cx="8229600" cy="1143000"/>
          </a:xfrm>
        </p:spPr>
        <p:txBody>
          <a:bodyPr>
            <a:normAutofit fontScale="90000"/>
          </a:bodyPr>
          <a:lstStyle/>
          <a:p>
            <a:r>
              <a:rPr lang="en-US" sz="4000" dirty="0" smtClean="0"/>
              <a:t>Some benefits of good record-keeping</a:t>
            </a:r>
            <a:r>
              <a:rPr lang="en-US" dirty="0" smtClean="0"/>
              <a:t/>
            </a:r>
            <a:br>
              <a:rPr lang="en-US" dirty="0" smtClean="0"/>
            </a:br>
            <a:endParaRPr lang="ru-RU" dirty="0"/>
          </a:p>
        </p:txBody>
      </p:sp>
      <p:sp>
        <p:nvSpPr>
          <p:cNvPr id="3" name="Содержимое 2"/>
          <p:cNvSpPr>
            <a:spLocks noGrp="1"/>
          </p:cNvSpPr>
          <p:nvPr>
            <p:ph idx="1"/>
          </p:nvPr>
        </p:nvSpPr>
        <p:spPr>
          <a:xfrm>
            <a:off x="457200" y="1285860"/>
            <a:ext cx="8229600" cy="5214974"/>
          </a:xfrm>
        </p:spPr>
        <p:txBody>
          <a:bodyPr>
            <a:normAutofit fontScale="92500" lnSpcReduction="20000"/>
          </a:bodyPr>
          <a:lstStyle/>
          <a:p>
            <a:pPr>
              <a:buNone/>
            </a:pPr>
            <a:r>
              <a:rPr lang="en-US" dirty="0" smtClean="0"/>
              <a:t>• The company is able to assess the economic impact of accidents in terms of production time lost, damage to machinery or raw materials, product liability and increased premiums paid to the workers’ compensation insurance fund.</a:t>
            </a:r>
          </a:p>
          <a:p>
            <a:pPr>
              <a:buNone/>
            </a:pPr>
            <a:r>
              <a:rPr lang="en-US" dirty="0" smtClean="0"/>
              <a:t>• Having assessed the economic consequences and the types of accidents that most frequently occur at its workplace, the company can identify “high-risk” occupations and processes and devise better accident prevention strategies in future to minimize or eliminate accidents at work.</a:t>
            </a:r>
            <a:endParaRPr lang="ru-RU"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Fire safety</a:t>
            </a:r>
            <a:endParaRPr lang="ru-RU" dirty="0"/>
          </a:p>
        </p:txBody>
      </p:sp>
      <p:sp>
        <p:nvSpPr>
          <p:cNvPr id="3" name="Содержимое 2"/>
          <p:cNvSpPr>
            <a:spLocks noGrp="1"/>
          </p:cNvSpPr>
          <p:nvPr>
            <p:ph idx="1"/>
          </p:nvPr>
        </p:nvSpPr>
        <p:spPr>
          <a:xfrm>
            <a:off x="457200" y="1285860"/>
            <a:ext cx="8686800" cy="4946672"/>
          </a:xfrm>
        </p:spPr>
        <p:txBody>
          <a:bodyPr>
            <a:noAutofit/>
          </a:bodyPr>
          <a:lstStyle/>
          <a:p>
            <a:pPr>
              <a:buNone/>
            </a:pPr>
            <a:r>
              <a:rPr lang="en-US" b="1" u="sng" dirty="0" smtClean="0"/>
              <a:t>Who's responsible</a:t>
            </a:r>
          </a:p>
          <a:p>
            <a:pPr>
              <a:buNone/>
            </a:pPr>
            <a:r>
              <a:rPr lang="en-US" b="1" dirty="0" smtClean="0"/>
              <a:t>An owner, landlord or occupier of business or other non-domestic premises, is responsible for fire safety. He is known as the ‘responsible person’.</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28604"/>
            <a:ext cx="8686800" cy="5668971"/>
          </a:xfrm>
        </p:spPr>
        <p:txBody>
          <a:bodyPr>
            <a:normAutofit/>
          </a:bodyPr>
          <a:lstStyle/>
          <a:p>
            <a:pPr>
              <a:buNone/>
            </a:pPr>
            <a:r>
              <a:rPr lang="en-US" b="1" u="sng" dirty="0" smtClean="0"/>
              <a:t>Responsibilities</a:t>
            </a:r>
          </a:p>
          <a:p>
            <a:r>
              <a:rPr lang="en-US" b="1" dirty="0" smtClean="0"/>
              <a:t>carry out a fire risk assessment of the premises and review it regularly</a:t>
            </a:r>
          </a:p>
          <a:p>
            <a:r>
              <a:rPr lang="en-US" b="1" dirty="0" smtClean="0"/>
              <a:t>tell staff or their representatives about the risks he’s identified</a:t>
            </a:r>
          </a:p>
          <a:p>
            <a:r>
              <a:rPr lang="en-US" b="1" dirty="0" smtClean="0"/>
              <a:t>put in place, and maintain, appropriate fire safety measures</a:t>
            </a:r>
          </a:p>
          <a:p>
            <a:r>
              <a:rPr lang="en-US" b="1" dirty="0" smtClean="0"/>
              <a:t>plan for an emergency</a:t>
            </a:r>
          </a:p>
          <a:p>
            <a:r>
              <a:rPr lang="en-US" b="1" dirty="0" smtClean="0"/>
              <a:t>provide staff information, fire safety instruction and training</a:t>
            </a:r>
            <a:endParaRPr lang="ru-RU" b="1" dirty="0" smtClean="0"/>
          </a:p>
          <a:p>
            <a:endParaRPr lang="ru-RU"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28596" y="357166"/>
            <a:ext cx="8229600" cy="4525963"/>
          </a:xfrm>
        </p:spPr>
        <p:txBody>
          <a:bodyPr>
            <a:normAutofit fontScale="92500" lnSpcReduction="10000"/>
          </a:bodyPr>
          <a:lstStyle/>
          <a:p>
            <a:r>
              <a:rPr lang="en-US" dirty="0" smtClean="0"/>
              <a:t>When building new premises or doing building work on existing premises, an owner must comply with building regulations. This includes designing fire safety into the proposed building or extension.</a:t>
            </a:r>
          </a:p>
          <a:p>
            <a:endParaRPr lang="en-US" dirty="0" smtClean="0"/>
          </a:p>
          <a:p>
            <a:r>
              <a:rPr lang="en-US" dirty="0" smtClean="0"/>
              <a:t>Local fire and rescue authorities inspect premises and can issue fire safety notices telling about changes, an owner need to make.</a:t>
            </a:r>
            <a:endParaRPr lang="ru-RU"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Fire risk assessments</a:t>
            </a:r>
            <a:br>
              <a:rPr lang="en-US" dirty="0" smtClean="0"/>
            </a:br>
            <a:endParaRPr lang="ru-RU" dirty="0"/>
          </a:p>
        </p:txBody>
      </p:sp>
      <p:sp>
        <p:nvSpPr>
          <p:cNvPr id="3" name="Содержимое 2"/>
          <p:cNvSpPr>
            <a:spLocks noGrp="1"/>
          </p:cNvSpPr>
          <p:nvPr>
            <p:ph idx="1"/>
          </p:nvPr>
        </p:nvSpPr>
        <p:spPr>
          <a:xfrm>
            <a:off x="285720" y="1357298"/>
            <a:ext cx="8229600" cy="4525963"/>
          </a:xfrm>
        </p:spPr>
        <p:txBody>
          <a:bodyPr/>
          <a:lstStyle/>
          <a:p>
            <a:r>
              <a:rPr lang="en-US" dirty="0" smtClean="0"/>
              <a:t>The responsible person must carry out and regularly review a fire risk assessment of the premises. This will identify what he or she need to do to prevent fire and keep people safe.</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600" b="1" dirty="0" smtClean="0"/>
              <a:t>Duties of employers when workers are exposed to</a:t>
            </a:r>
            <a:br>
              <a:rPr lang="en-US" sz="3600" b="1" dirty="0" smtClean="0"/>
            </a:br>
            <a:r>
              <a:rPr lang="en-US" sz="3600" b="1" dirty="0" smtClean="0"/>
              <a:t>occupational hazards</a:t>
            </a:r>
          </a:p>
        </p:txBody>
      </p:sp>
      <p:sp>
        <p:nvSpPr>
          <p:cNvPr id="3" name="Содержимое 2"/>
          <p:cNvSpPr>
            <a:spLocks noGrp="1"/>
          </p:cNvSpPr>
          <p:nvPr>
            <p:ph idx="1"/>
          </p:nvPr>
        </p:nvSpPr>
        <p:spPr>
          <a:xfrm>
            <a:off x="457200" y="1785926"/>
            <a:ext cx="8686800" cy="4803796"/>
          </a:xfrm>
        </p:spPr>
        <p:txBody>
          <a:bodyPr>
            <a:normAutofit fontScale="92500" lnSpcReduction="10000"/>
          </a:bodyPr>
          <a:lstStyle/>
          <a:p>
            <a:pPr>
              <a:buNone/>
            </a:pPr>
            <a:r>
              <a:rPr lang="en-US" dirty="0" smtClean="0"/>
              <a:t>In situations where workers are exposed to occupational hazards, employers have the</a:t>
            </a:r>
            <a:endParaRPr lang="ru-RU" dirty="0" smtClean="0"/>
          </a:p>
          <a:p>
            <a:pPr>
              <a:buNone/>
            </a:pPr>
            <a:r>
              <a:rPr lang="ru-RU" dirty="0" smtClean="0"/>
              <a:t>     </a:t>
            </a:r>
            <a:r>
              <a:rPr lang="en-US" dirty="0" smtClean="0"/>
              <a:t>duty to:</a:t>
            </a:r>
          </a:p>
          <a:p>
            <a:pPr>
              <a:buNone/>
            </a:pPr>
            <a:r>
              <a:rPr lang="ru-RU" dirty="0" smtClean="0"/>
              <a:t>1.</a:t>
            </a:r>
            <a:r>
              <a:rPr lang="en-US" dirty="0" smtClean="0"/>
              <a:t> inform the workers of all the known hazards associated with their work, the health</a:t>
            </a:r>
            <a:r>
              <a:rPr lang="ru-RU" dirty="0" smtClean="0"/>
              <a:t> </a:t>
            </a:r>
            <a:r>
              <a:rPr lang="en-US" dirty="0" smtClean="0"/>
              <a:t>risks involved and the relevant preventive and protective measures;</a:t>
            </a:r>
          </a:p>
          <a:p>
            <a:pPr>
              <a:buNone/>
            </a:pPr>
            <a:r>
              <a:rPr lang="ru-RU" dirty="0" smtClean="0"/>
              <a:t>2.</a:t>
            </a:r>
            <a:r>
              <a:rPr lang="en-US" dirty="0" smtClean="0"/>
              <a:t>take appropriate measures to eliminate or </a:t>
            </a:r>
            <a:r>
              <a:rPr lang="ru-RU" dirty="0" smtClean="0"/>
              <a:t> </a:t>
            </a:r>
            <a:r>
              <a:rPr lang="en-US" dirty="0" smtClean="0"/>
              <a:t>minimize the risks resulting from</a:t>
            </a:r>
            <a:r>
              <a:rPr lang="ru-RU" dirty="0" smtClean="0"/>
              <a:t> </a:t>
            </a:r>
            <a:r>
              <a:rPr lang="en-US" dirty="0" smtClean="0"/>
              <a:t>exposure to those hazards;</a:t>
            </a:r>
          </a:p>
          <a:p>
            <a:pPr>
              <a:buNone/>
            </a:pPr>
            <a:endParaRPr lang="ru-RU"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Carrying out the assessment</a:t>
            </a:r>
          </a:p>
        </p:txBody>
      </p:sp>
      <p:sp>
        <p:nvSpPr>
          <p:cNvPr id="3" name="Содержимое 2"/>
          <p:cNvSpPr>
            <a:spLocks noGrp="1"/>
          </p:cNvSpPr>
          <p:nvPr>
            <p:ph idx="1"/>
          </p:nvPr>
        </p:nvSpPr>
        <p:spPr/>
        <p:txBody>
          <a:bodyPr>
            <a:normAutofit/>
          </a:bodyPr>
          <a:lstStyle/>
          <a:p>
            <a:r>
              <a:rPr lang="en-US" dirty="0" smtClean="0"/>
              <a:t>Identify the fire hazards.</a:t>
            </a:r>
          </a:p>
          <a:p>
            <a:r>
              <a:rPr lang="en-US" dirty="0" smtClean="0"/>
              <a:t>Identify people at risk.</a:t>
            </a:r>
          </a:p>
          <a:p>
            <a:r>
              <a:rPr lang="en-US" dirty="0" smtClean="0"/>
              <a:t>Evaluate, remove or reduce the risks.</a:t>
            </a:r>
          </a:p>
          <a:p>
            <a:r>
              <a:rPr lang="en-US" dirty="0" smtClean="0"/>
              <a:t>Record </a:t>
            </a:r>
            <a:r>
              <a:rPr lang="ru-RU" dirty="0" smtClean="0"/>
              <a:t> </a:t>
            </a:r>
            <a:r>
              <a:rPr lang="en-US" dirty="0" smtClean="0"/>
              <a:t>findings, prepare an emergency plan and provide training.</a:t>
            </a:r>
          </a:p>
          <a:p>
            <a:r>
              <a:rPr lang="en-US" dirty="0" smtClean="0"/>
              <a:t>Review and update the fire risk assessment regularly.</a:t>
            </a:r>
          </a:p>
          <a:p>
            <a:pPr>
              <a:buNone/>
            </a:pPr>
            <a:endParaRPr lang="ru-RU"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4000" dirty="0" smtClean="0"/>
              <a:t>should be considered</a:t>
            </a:r>
            <a:r>
              <a:rPr lang="en-US" dirty="0" smtClean="0"/>
              <a:t/>
            </a:r>
            <a:br>
              <a:rPr lang="en-US" dirty="0" smtClean="0"/>
            </a:br>
            <a:endParaRPr lang="ru-RU" dirty="0"/>
          </a:p>
        </p:txBody>
      </p:sp>
      <p:sp>
        <p:nvSpPr>
          <p:cNvPr id="3" name="Содержимое 2"/>
          <p:cNvSpPr>
            <a:spLocks noGrp="1"/>
          </p:cNvSpPr>
          <p:nvPr>
            <p:ph idx="1"/>
          </p:nvPr>
        </p:nvSpPr>
        <p:spPr>
          <a:xfrm>
            <a:off x="457200" y="1071546"/>
            <a:ext cx="8229600" cy="5429288"/>
          </a:xfrm>
        </p:spPr>
        <p:txBody>
          <a:bodyPr>
            <a:normAutofit fontScale="92500" lnSpcReduction="10000"/>
          </a:bodyPr>
          <a:lstStyle/>
          <a:p>
            <a:r>
              <a:rPr lang="en-US" dirty="0" smtClean="0"/>
              <a:t>emergency routes and exits</a:t>
            </a:r>
          </a:p>
          <a:p>
            <a:r>
              <a:rPr lang="en-US" dirty="0" smtClean="0"/>
              <a:t>fire detection and warning systems</a:t>
            </a:r>
          </a:p>
          <a:p>
            <a:r>
              <a:rPr lang="en-US" dirty="0" smtClean="0"/>
              <a:t>fire fighting equipment</a:t>
            </a:r>
          </a:p>
          <a:p>
            <a:r>
              <a:rPr lang="en-US" dirty="0" smtClean="0"/>
              <a:t>the removal or safe storage of dangerous substances</a:t>
            </a:r>
          </a:p>
          <a:p>
            <a:r>
              <a:rPr lang="en-US" dirty="0" smtClean="0"/>
              <a:t>an emergency fire evacuation plan</a:t>
            </a:r>
          </a:p>
          <a:p>
            <a:r>
              <a:rPr lang="en-US" dirty="0" smtClean="0"/>
              <a:t>the needs of vulnerable people ( the elderly, children or those with disabilities)</a:t>
            </a:r>
          </a:p>
          <a:p>
            <a:r>
              <a:rPr lang="en-US" dirty="0" smtClean="0"/>
              <a:t>providing information to employees and other people on the premises</a:t>
            </a:r>
          </a:p>
          <a:p>
            <a:r>
              <a:rPr lang="en-US" dirty="0" smtClean="0"/>
              <a:t>staff fire safety training</a:t>
            </a:r>
          </a:p>
          <a:p>
            <a:pPr>
              <a:buNone/>
            </a:pPr>
            <a:endParaRPr lang="ru-RU"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en-US" dirty="0" smtClean="0"/>
              <a:t>all escape routes are clear and the floor is in good condition</a:t>
            </a:r>
          </a:p>
          <a:p>
            <a:r>
              <a:rPr lang="en-US" dirty="0" smtClean="0"/>
              <a:t>all fire escapes can be opened easily</a:t>
            </a:r>
          </a:p>
          <a:p>
            <a:r>
              <a:rPr lang="en-US" dirty="0" smtClean="0"/>
              <a:t>automatic fire doors close correctly</a:t>
            </a:r>
            <a:endParaRPr lang="ru-RU"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i="1" u="sng" dirty="0" smtClean="0"/>
              <a:t>REACT </a:t>
            </a:r>
            <a:r>
              <a:rPr lang="en-US" dirty="0" smtClean="0"/>
              <a:t/>
            </a:r>
            <a:br>
              <a:rPr lang="en-US" dirty="0" smtClean="0"/>
            </a:br>
            <a:r>
              <a:rPr lang="en-US" dirty="0" smtClean="0"/>
              <a:t>UPON DISCOVERY OF FIRE OR SMOKE</a:t>
            </a:r>
          </a:p>
        </p:txBody>
      </p:sp>
      <p:sp>
        <p:nvSpPr>
          <p:cNvPr id="3" name="Содержимое 2"/>
          <p:cNvSpPr>
            <a:spLocks noGrp="1"/>
          </p:cNvSpPr>
          <p:nvPr>
            <p:ph idx="1"/>
          </p:nvPr>
        </p:nvSpPr>
        <p:spPr>
          <a:xfrm>
            <a:off x="457200" y="1428736"/>
            <a:ext cx="8229600" cy="5143536"/>
          </a:xfrm>
        </p:spPr>
        <p:txBody>
          <a:bodyPr>
            <a:normAutofit fontScale="92500" lnSpcReduction="10000"/>
          </a:bodyPr>
          <a:lstStyle/>
          <a:p>
            <a:pPr>
              <a:buNone/>
            </a:pPr>
            <a:endParaRPr lang="en-US" dirty="0" smtClean="0"/>
          </a:p>
          <a:p>
            <a:r>
              <a:rPr lang="en-US" b="1" i="1" dirty="0" smtClean="0"/>
              <a:t>R</a:t>
            </a:r>
            <a:r>
              <a:rPr lang="en-US" dirty="0" smtClean="0"/>
              <a:t>emove persons in immediate danger if possible</a:t>
            </a:r>
          </a:p>
          <a:p>
            <a:r>
              <a:rPr lang="en-US" b="1" i="1" dirty="0" smtClean="0"/>
              <a:t>E</a:t>
            </a:r>
            <a:r>
              <a:rPr lang="en-US" dirty="0" smtClean="0"/>
              <a:t>nsure the door(s) is closed to confine the fire and smoke</a:t>
            </a:r>
          </a:p>
          <a:p>
            <a:r>
              <a:rPr lang="en-US" b="1" i="1" dirty="0" smtClean="0"/>
              <a:t>A</a:t>
            </a:r>
            <a:r>
              <a:rPr lang="en-US" dirty="0" smtClean="0"/>
              <a:t>ctivate the fire alarm system using the nearest pull station</a:t>
            </a:r>
          </a:p>
          <a:p>
            <a:r>
              <a:rPr lang="en-US" b="1" i="1" dirty="0" smtClean="0"/>
              <a:t>C</a:t>
            </a:r>
            <a:r>
              <a:rPr lang="en-US" dirty="0" smtClean="0"/>
              <a:t>all the fire department and/or notify switchboard</a:t>
            </a:r>
          </a:p>
          <a:p>
            <a:r>
              <a:rPr lang="en-US" b="1" i="1" dirty="0" smtClean="0"/>
              <a:t>T</a:t>
            </a:r>
            <a:r>
              <a:rPr lang="en-US" dirty="0" smtClean="0"/>
              <a:t>ry to extinguish the fire or concentrate on further evacuation</a:t>
            </a:r>
            <a:endParaRPr lang="ru-RU"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www.safetypartnersltd.com/wp-content/uploads/2013/08/fire-extinguisher-pass-how-to-use-590kb072910-1280430868-1.jpg"/>
          <p:cNvPicPr>
            <a:picLocks noGrp="1"/>
          </p:cNvPicPr>
          <p:nvPr>
            <p:ph idx="1"/>
          </p:nvPr>
        </p:nvPicPr>
        <p:blipFill>
          <a:blip r:embed="rId3"/>
          <a:srcRect/>
          <a:stretch>
            <a:fillRect/>
          </a:stretch>
        </p:blipFill>
        <p:spPr bwMode="auto">
          <a:xfrm>
            <a:off x="428596" y="642918"/>
            <a:ext cx="8215370" cy="557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www.earlylearninghq.org.uk/wp-content/uploads/2011/12/fire-safety-posters-prev.jpg"/>
          <p:cNvPicPr>
            <a:picLocks noGrp="1"/>
          </p:cNvPicPr>
          <p:nvPr>
            <p:ph idx="1"/>
          </p:nvPr>
        </p:nvPicPr>
        <p:blipFill>
          <a:blip r:embed="rId3"/>
          <a:srcRect/>
          <a:stretch>
            <a:fillRect/>
          </a:stretch>
        </p:blipFill>
        <p:spPr bwMode="auto">
          <a:xfrm>
            <a:off x="928662" y="928670"/>
            <a:ext cx="7286676" cy="43577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www.fireplacemall.com/wp-content/uploads/2013/08/Child-Fire-Safety-Info600x1.jpg"/>
          <p:cNvPicPr>
            <a:picLocks noGrp="1"/>
          </p:cNvPicPr>
          <p:nvPr>
            <p:ph idx="1"/>
          </p:nvPr>
        </p:nvPicPr>
        <p:blipFill>
          <a:blip r:embed="rId2"/>
          <a:srcRect/>
          <a:stretch>
            <a:fillRect/>
          </a:stretch>
        </p:blipFill>
        <p:spPr bwMode="auto">
          <a:xfrm>
            <a:off x="2000232" y="0"/>
            <a:ext cx="4786346"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04800" y="571480"/>
            <a:ext cx="8686800" cy="5786478"/>
          </a:xfrm>
        </p:spPr>
        <p:txBody>
          <a:bodyPr>
            <a:normAutofit fontScale="85000" lnSpcReduction="20000"/>
          </a:bodyPr>
          <a:lstStyle/>
          <a:p>
            <a:r>
              <a:rPr lang="en-US" b="1" dirty="0" smtClean="0"/>
              <a:t>Social insurance against accidents and occupational diseases on economic facilities</a:t>
            </a:r>
            <a:r>
              <a:rPr lang="en-US" dirty="0" smtClean="0"/>
              <a:t> </a:t>
            </a:r>
            <a:endParaRPr lang="ru-RU" dirty="0" smtClean="0"/>
          </a:p>
          <a:p>
            <a:r>
              <a:rPr lang="en-US" b="1" dirty="0" smtClean="0"/>
              <a:t> </a:t>
            </a:r>
            <a:r>
              <a:rPr lang="en-US" dirty="0" smtClean="0"/>
              <a:t> </a:t>
            </a:r>
            <a:endParaRPr lang="ru-RU" dirty="0" smtClean="0"/>
          </a:p>
          <a:p>
            <a:r>
              <a:rPr lang="en-US" dirty="0" smtClean="0"/>
              <a:t>The aim accident insurance. Principles and types of insurance. </a:t>
            </a:r>
            <a:endParaRPr lang="ru-RU" dirty="0" smtClean="0"/>
          </a:p>
          <a:p>
            <a:r>
              <a:rPr lang="en-US" dirty="0" smtClean="0"/>
              <a:t>Subjects and objects of insurance. Types of insurance. Insurance risk and insurance case. Social insurance Fund against accidents. The Head of the Fund. Insurance experts on OSH, their functions and powers. Financing of insurance payments, social services and preventive measures. Sources of the Fund financing. Insurance rates. Insurance payments. Rights and responsibilities subjects of insurance against accidents. Obligations of the Fund. The rights and obligations of the insured person. The rights and obligations of the employer as the insured. </a:t>
            </a:r>
            <a:endParaRPr lang="ru-RU"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04800" y="428604"/>
            <a:ext cx="8686800" cy="6072230"/>
          </a:xfrm>
        </p:spPr>
        <p:txBody>
          <a:bodyPr>
            <a:normAutofit fontScale="92500" lnSpcReduction="10000"/>
          </a:bodyPr>
          <a:lstStyle/>
          <a:p>
            <a:r>
              <a:rPr lang="uk-UA" dirty="0" err="1" smtClean="0"/>
              <a:t>The</a:t>
            </a:r>
            <a:r>
              <a:rPr lang="uk-UA" dirty="0" smtClean="0"/>
              <a:t> ILO </a:t>
            </a:r>
            <a:r>
              <a:rPr lang="uk-UA" dirty="0" err="1" smtClean="0"/>
              <a:t>provides</a:t>
            </a:r>
            <a:r>
              <a:rPr lang="uk-UA" dirty="0" smtClean="0"/>
              <a:t> </a:t>
            </a:r>
            <a:r>
              <a:rPr lang="uk-UA" dirty="0" err="1" smtClean="0"/>
              <a:t>technical</a:t>
            </a:r>
            <a:r>
              <a:rPr lang="uk-UA" dirty="0" smtClean="0"/>
              <a:t> </a:t>
            </a:r>
            <a:r>
              <a:rPr lang="uk-UA" dirty="0" err="1" smtClean="0"/>
              <a:t>support</a:t>
            </a:r>
            <a:r>
              <a:rPr lang="uk-UA" dirty="0" smtClean="0"/>
              <a:t> </a:t>
            </a:r>
            <a:r>
              <a:rPr lang="uk-UA" dirty="0" err="1" smtClean="0"/>
              <a:t>for</a:t>
            </a:r>
            <a:r>
              <a:rPr lang="uk-UA" dirty="0" smtClean="0"/>
              <a:t> </a:t>
            </a:r>
            <a:r>
              <a:rPr lang="uk-UA" dirty="0" err="1" smtClean="0"/>
              <a:t>the</a:t>
            </a:r>
            <a:r>
              <a:rPr lang="uk-UA" dirty="0" smtClean="0"/>
              <a:t> </a:t>
            </a:r>
            <a:r>
              <a:rPr lang="uk-UA" dirty="0" err="1" smtClean="0"/>
              <a:t>development</a:t>
            </a:r>
            <a:r>
              <a:rPr lang="uk-UA" dirty="0" smtClean="0"/>
              <a:t> </a:t>
            </a:r>
            <a:r>
              <a:rPr lang="uk-UA" dirty="0" err="1" smtClean="0"/>
              <a:t>of</a:t>
            </a:r>
            <a:r>
              <a:rPr lang="uk-UA" dirty="0" smtClean="0"/>
              <a:t> </a:t>
            </a:r>
            <a:r>
              <a:rPr lang="uk-UA" dirty="0" err="1" smtClean="0"/>
              <a:t>employment</a:t>
            </a:r>
            <a:r>
              <a:rPr lang="uk-UA" dirty="0" smtClean="0"/>
              <a:t> </a:t>
            </a:r>
            <a:r>
              <a:rPr lang="uk-UA" dirty="0" err="1" smtClean="0"/>
              <a:t>promotion</a:t>
            </a:r>
            <a:r>
              <a:rPr lang="uk-UA" dirty="0" smtClean="0"/>
              <a:t> </a:t>
            </a:r>
            <a:r>
              <a:rPr lang="uk-UA" dirty="0" err="1" smtClean="0"/>
              <a:t>strategies</a:t>
            </a:r>
            <a:r>
              <a:rPr lang="uk-UA" dirty="0" smtClean="0"/>
              <a:t> </a:t>
            </a:r>
            <a:r>
              <a:rPr lang="uk-UA" dirty="0" err="1" smtClean="0"/>
              <a:t>and</a:t>
            </a:r>
            <a:r>
              <a:rPr lang="uk-UA" dirty="0" smtClean="0"/>
              <a:t> </a:t>
            </a:r>
            <a:r>
              <a:rPr lang="uk-UA" dirty="0" err="1" smtClean="0"/>
              <a:t>programmes</a:t>
            </a:r>
            <a:r>
              <a:rPr lang="uk-UA" dirty="0" smtClean="0"/>
              <a:t>, </a:t>
            </a:r>
            <a:r>
              <a:rPr lang="uk-UA" dirty="0" err="1" smtClean="0"/>
              <a:t>improvement</a:t>
            </a:r>
            <a:r>
              <a:rPr lang="uk-UA" dirty="0" smtClean="0"/>
              <a:t> </a:t>
            </a:r>
            <a:r>
              <a:rPr lang="uk-UA" dirty="0" err="1" smtClean="0"/>
              <a:t>of</a:t>
            </a:r>
            <a:r>
              <a:rPr lang="uk-UA" dirty="0" smtClean="0"/>
              <a:t> </a:t>
            </a:r>
            <a:r>
              <a:rPr lang="uk-UA" dirty="0" err="1" smtClean="0"/>
              <a:t>skill</a:t>
            </a:r>
            <a:r>
              <a:rPr lang="uk-UA" dirty="0" smtClean="0"/>
              <a:t> </a:t>
            </a:r>
            <a:r>
              <a:rPr lang="uk-UA" dirty="0" err="1" smtClean="0"/>
              <a:t>training</a:t>
            </a:r>
            <a:r>
              <a:rPr lang="uk-UA" dirty="0" smtClean="0"/>
              <a:t> </a:t>
            </a:r>
            <a:r>
              <a:rPr lang="uk-UA" dirty="0" err="1" smtClean="0"/>
              <a:t>and</a:t>
            </a:r>
            <a:r>
              <a:rPr lang="uk-UA" dirty="0" smtClean="0"/>
              <a:t> </a:t>
            </a:r>
            <a:r>
              <a:rPr lang="uk-UA" dirty="0" err="1" smtClean="0"/>
              <a:t>retraining</a:t>
            </a:r>
            <a:r>
              <a:rPr lang="uk-UA" dirty="0" smtClean="0"/>
              <a:t> </a:t>
            </a:r>
            <a:r>
              <a:rPr lang="uk-UA" dirty="0" err="1" smtClean="0"/>
              <a:t>systems</a:t>
            </a:r>
            <a:r>
              <a:rPr lang="uk-UA" dirty="0" smtClean="0"/>
              <a:t>, </a:t>
            </a:r>
            <a:r>
              <a:rPr lang="uk-UA" dirty="0" err="1" smtClean="0"/>
              <a:t>design</a:t>
            </a:r>
            <a:r>
              <a:rPr lang="uk-UA" dirty="0" smtClean="0"/>
              <a:t> </a:t>
            </a:r>
            <a:r>
              <a:rPr lang="uk-UA" dirty="0" err="1" smtClean="0"/>
              <a:t>and</a:t>
            </a:r>
            <a:r>
              <a:rPr lang="uk-UA" dirty="0" smtClean="0"/>
              <a:t> </a:t>
            </a:r>
            <a:r>
              <a:rPr lang="uk-UA" dirty="0" err="1" smtClean="0"/>
              <a:t>implementation</a:t>
            </a:r>
            <a:r>
              <a:rPr lang="uk-UA" dirty="0" smtClean="0"/>
              <a:t> </a:t>
            </a:r>
            <a:r>
              <a:rPr lang="uk-UA" dirty="0" err="1" smtClean="0"/>
              <a:t>of</a:t>
            </a:r>
            <a:r>
              <a:rPr lang="uk-UA" dirty="0" smtClean="0"/>
              <a:t> </a:t>
            </a:r>
            <a:r>
              <a:rPr lang="uk-UA" dirty="0" err="1" smtClean="0"/>
              <a:t>vocational</a:t>
            </a:r>
            <a:r>
              <a:rPr lang="uk-UA" dirty="0" smtClean="0"/>
              <a:t> </a:t>
            </a:r>
            <a:r>
              <a:rPr lang="uk-UA" dirty="0" err="1" smtClean="0"/>
              <a:t>rehabilitation</a:t>
            </a:r>
            <a:r>
              <a:rPr lang="uk-UA" dirty="0" smtClean="0"/>
              <a:t> </a:t>
            </a:r>
            <a:r>
              <a:rPr lang="uk-UA" dirty="0" err="1" smtClean="0"/>
              <a:t>and</a:t>
            </a:r>
            <a:r>
              <a:rPr lang="uk-UA" dirty="0" smtClean="0"/>
              <a:t> </a:t>
            </a:r>
            <a:r>
              <a:rPr lang="uk-UA" dirty="0" err="1" smtClean="0"/>
              <a:t>employment</a:t>
            </a:r>
            <a:r>
              <a:rPr lang="uk-UA" dirty="0" smtClean="0"/>
              <a:t> </a:t>
            </a:r>
            <a:r>
              <a:rPr lang="uk-UA" dirty="0" err="1" smtClean="0"/>
              <a:t>of</a:t>
            </a:r>
            <a:r>
              <a:rPr lang="uk-UA" dirty="0" smtClean="0"/>
              <a:t> </a:t>
            </a:r>
            <a:r>
              <a:rPr lang="uk-UA" dirty="0" err="1" smtClean="0"/>
              <a:t>disabled</a:t>
            </a:r>
            <a:r>
              <a:rPr lang="uk-UA" dirty="0" smtClean="0"/>
              <a:t> </a:t>
            </a:r>
            <a:r>
              <a:rPr lang="uk-UA" dirty="0" err="1" smtClean="0"/>
              <a:t>persons</a:t>
            </a:r>
            <a:r>
              <a:rPr lang="uk-UA" dirty="0" smtClean="0"/>
              <a:t>, </a:t>
            </a:r>
            <a:r>
              <a:rPr lang="uk-UA" dirty="0" err="1" smtClean="0"/>
              <a:t>enhanced</a:t>
            </a:r>
            <a:r>
              <a:rPr lang="uk-UA" dirty="0" smtClean="0"/>
              <a:t> </a:t>
            </a:r>
            <a:r>
              <a:rPr lang="uk-UA" dirty="0" err="1" smtClean="0"/>
              <a:t>performance</a:t>
            </a:r>
            <a:r>
              <a:rPr lang="uk-UA" dirty="0" smtClean="0"/>
              <a:t> </a:t>
            </a:r>
            <a:r>
              <a:rPr lang="uk-UA" dirty="0" err="1" smtClean="0"/>
              <a:t>of</a:t>
            </a:r>
            <a:r>
              <a:rPr lang="uk-UA" dirty="0" smtClean="0"/>
              <a:t> </a:t>
            </a:r>
            <a:r>
              <a:rPr lang="uk-UA" dirty="0" err="1" smtClean="0"/>
              <a:t>employment</a:t>
            </a:r>
            <a:r>
              <a:rPr lang="uk-UA" dirty="0" smtClean="0"/>
              <a:t> </a:t>
            </a:r>
            <a:r>
              <a:rPr lang="uk-UA" dirty="0" err="1" smtClean="0"/>
              <a:t>services</a:t>
            </a:r>
            <a:r>
              <a:rPr lang="uk-UA" dirty="0" smtClean="0"/>
              <a:t>, </a:t>
            </a:r>
            <a:r>
              <a:rPr lang="uk-UA" dirty="0" err="1" smtClean="0"/>
              <a:t>realization</a:t>
            </a:r>
            <a:r>
              <a:rPr lang="uk-UA" dirty="0" smtClean="0"/>
              <a:t> </a:t>
            </a:r>
            <a:r>
              <a:rPr lang="uk-UA" dirty="0" err="1" smtClean="0"/>
              <a:t>of</a:t>
            </a:r>
            <a:r>
              <a:rPr lang="uk-UA" dirty="0" smtClean="0"/>
              <a:t> </a:t>
            </a:r>
            <a:r>
              <a:rPr lang="uk-UA" dirty="0" err="1" smtClean="0"/>
              <a:t>targeted</a:t>
            </a:r>
            <a:r>
              <a:rPr lang="uk-UA" dirty="0" smtClean="0"/>
              <a:t> </a:t>
            </a:r>
            <a:r>
              <a:rPr lang="uk-UA" dirty="0" err="1" smtClean="0"/>
              <a:t>youth</a:t>
            </a:r>
            <a:r>
              <a:rPr lang="uk-UA" dirty="0" smtClean="0"/>
              <a:t> </a:t>
            </a:r>
            <a:r>
              <a:rPr lang="uk-UA" dirty="0" err="1" smtClean="0"/>
              <a:t>employment</a:t>
            </a:r>
            <a:r>
              <a:rPr lang="uk-UA" dirty="0" smtClean="0"/>
              <a:t> </a:t>
            </a:r>
            <a:r>
              <a:rPr lang="uk-UA" dirty="0" err="1" smtClean="0"/>
              <a:t>programs</a:t>
            </a:r>
            <a:r>
              <a:rPr lang="uk-UA" dirty="0" smtClean="0"/>
              <a:t>, </a:t>
            </a:r>
            <a:r>
              <a:rPr lang="uk-UA" dirty="0" err="1" smtClean="0"/>
              <a:t>as</a:t>
            </a:r>
            <a:r>
              <a:rPr lang="uk-UA" dirty="0" smtClean="0"/>
              <a:t> </a:t>
            </a:r>
            <a:r>
              <a:rPr lang="uk-UA" dirty="0" err="1" smtClean="0"/>
              <a:t>well</a:t>
            </a:r>
            <a:r>
              <a:rPr lang="uk-UA" dirty="0" smtClean="0"/>
              <a:t> </a:t>
            </a:r>
            <a:r>
              <a:rPr lang="uk-UA" dirty="0" err="1" smtClean="0"/>
              <a:t>as</a:t>
            </a:r>
            <a:r>
              <a:rPr lang="uk-UA" dirty="0" smtClean="0"/>
              <a:t> </a:t>
            </a:r>
            <a:r>
              <a:rPr lang="uk-UA" dirty="0" err="1" smtClean="0"/>
              <a:t>for</a:t>
            </a:r>
            <a:r>
              <a:rPr lang="uk-UA" dirty="0" smtClean="0"/>
              <a:t> </a:t>
            </a:r>
            <a:r>
              <a:rPr lang="uk-UA" dirty="0" err="1" smtClean="0"/>
              <a:t>the</a:t>
            </a:r>
            <a:r>
              <a:rPr lang="uk-UA" dirty="0" smtClean="0"/>
              <a:t> </a:t>
            </a:r>
            <a:r>
              <a:rPr lang="uk-UA" dirty="0" err="1" smtClean="0"/>
              <a:t>design</a:t>
            </a:r>
            <a:r>
              <a:rPr lang="uk-UA" dirty="0" smtClean="0"/>
              <a:t> </a:t>
            </a:r>
            <a:r>
              <a:rPr lang="uk-UA" dirty="0" err="1" smtClean="0"/>
              <a:t>and</a:t>
            </a:r>
            <a:r>
              <a:rPr lang="uk-UA" dirty="0" smtClean="0"/>
              <a:t> </a:t>
            </a:r>
            <a:r>
              <a:rPr lang="uk-UA" dirty="0" err="1" smtClean="0"/>
              <a:t>realization</a:t>
            </a:r>
            <a:r>
              <a:rPr lang="uk-UA" dirty="0" smtClean="0"/>
              <a:t> </a:t>
            </a:r>
            <a:r>
              <a:rPr lang="uk-UA" dirty="0" err="1" smtClean="0"/>
              <a:t>of</a:t>
            </a:r>
            <a:r>
              <a:rPr lang="uk-UA" dirty="0" smtClean="0"/>
              <a:t> </a:t>
            </a:r>
            <a:r>
              <a:rPr lang="uk-UA" dirty="0" err="1" smtClean="0"/>
              <a:t>entrepreneurship</a:t>
            </a:r>
            <a:r>
              <a:rPr lang="uk-UA" dirty="0" smtClean="0"/>
              <a:t> </a:t>
            </a:r>
            <a:r>
              <a:rPr lang="uk-UA" dirty="0" err="1" smtClean="0"/>
              <a:t>training</a:t>
            </a:r>
            <a:r>
              <a:rPr lang="uk-UA" dirty="0" smtClean="0"/>
              <a:t> </a:t>
            </a:r>
            <a:r>
              <a:rPr lang="uk-UA" dirty="0" err="1" smtClean="0"/>
              <a:t>and</a:t>
            </a:r>
            <a:r>
              <a:rPr lang="uk-UA" dirty="0" smtClean="0"/>
              <a:t> </a:t>
            </a:r>
            <a:r>
              <a:rPr lang="uk-UA" dirty="0" err="1" smtClean="0"/>
              <a:t>education</a:t>
            </a:r>
            <a:r>
              <a:rPr lang="uk-UA" dirty="0" smtClean="0"/>
              <a:t> </a:t>
            </a:r>
            <a:r>
              <a:rPr lang="uk-UA" dirty="0" err="1" smtClean="0"/>
              <a:t>programmes</a:t>
            </a:r>
            <a:r>
              <a:rPr lang="uk-UA" dirty="0" smtClean="0"/>
              <a:t>.  </a:t>
            </a:r>
            <a:endParaRPr lang="ru-RU" dirty="0" smtClean="0"/>
          </a:p>
          <a:p>
            <a:pPr>
              <a:buNone/>
            </a:pPr>
            <a:endParaRPr lang="ru-RU" dirty="0" smtClean="0"/>
          </a:p>
          <a:p>
            <a:pPr>
              <a:buNone/>
            </a:pPr>
            <a:r>
              <a:rPr lang="en-US" dirty="0" smtClean="0"/>
              <a:t>  </a:t>
            </a:r>
            <a:endParaRPr lang="ru-RU" dirty="0" smtClean="0"/>
          </a:p>
          <a:p>
            <a:endParaRPr lang="ru-RU"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err="1" smtClean="0"/>
              <a:t>Labour</a:t>
            </a:r>
            <a:r>
              <a:rPr lang="en-US" b="1" dirty="0" smtClean="0"/>
              <a:t> migration</a:t>
            </a:r>
            <a:r>
              <a:rPr lang="en-US" dirty="0" smtClean="0"/>
              <a:t> </a:t>
            </a:r>
            <a:endParaRPr lang="ru-RU" dirty="0"/>
          </a:p>
        </p:txBody>
      </p:sp>
      <p:sp>
        <p:nvSpPr>
          <p:cNvPr id="3" name="Содержимое 2"/>
          <p:cNvSpPr>
            <a:spLocks noGrp="1"/>
          </p:cNvSpPr>
          <p:nvPr>
            <p:ph idx="1"/>
          </p:nvPr>
        </p:nvSpPr>
        <p:spPr/>
        <p:txBody>
          <a:bodyPr>
            <a:normAutofit fontScale="92500" lnSpcReduction="20000"/>
          </a:bodyPr>
          <a:lstStyle/>
          <a:p>
            <a:r>
              <a:rPr lang="en-US" b="1" dirty="0" smtClean="0"/>
              <a:t>Relevant ILO Conventions</a:t>
            </a:r>
            <a:endParaRPr lang="ru-RU" dirty="0" smtClean="0"/>
          </a:p>
          <a:p>
            <a:r>
              <a:rPr lang="en-US" dirty="0" smtClean="0"/>
              <a:t>• Employment Conven</a:t>
            </a:r>
            <a:r>
              <a:rPr lang="en-US" b="1" dirty="0" smtClean="0"/>
              <a:t>ti</a:t>
            </a:r>
            <a:r>
              <a:rPr lang="en-US" dirty="0" smtClean="0"/>
              <a:t>on (Revised), 1949 (No. 97)</a:t>
            </a:r>
            <a:endParaRPr lang="ru-RU" dirty="0" smtClean="0"/>
          </a:p>
          <a:p>
            <a:r>
              <a:rPr lang="en-US" dirty="0" smtClean="0"/>
              <a:t>• Equality of Treatment (Social Security) Conven</a:t>
            </a:r>
            <a:r>
              <a:rPr lang="en-US" b="1" dirty="0" smtClean="0"/>
              <a:t>ti</a:t>
            </a:r>
            <a:r>
              <a:rPr lang="en-US" dirty="0" smtClean="0"/>
              <a:t>on, 1962 (No. 118)</a:t>
            </a:r>
            <a:endParaRPr lang="ru-RU" dirty="0" smtClean="0"/>
          </a:p>
          <a:p>
            <a:r>
              <a:rPr lang="en-US" dirty="0" smtClean="0"/>
              <a:t>• Migrant Workers (Supplementary Provisions) Conven</a:t>
            </a:r>
            <a:r>
              <a:rPr lang="en-US" b="1" dirty="0" smtClean="0"/>
              <a:t>ti</a:t>
            </a:r>
            <a:r>
              <a:rPr lang="en-US" dirty="0" smtClean="0"/>
              <a:t>on, 1975</a:t>
            </a:r>
            <a:endParaRPr lang="ru-RU" dirty="0" smtClean="0"/>
          </a:p>
          <a:p>
            <a:r>
              <a:rPr lang="en-US" dirty="0" smtClean="0"/>
              <a:t>(No. 143)</a:t>
            </a:r>
            <a:endParaRPr lang="ru-RU" dirty="0" smtClean="0"/>
          </a:p>
          <a:p>
            <a:r>
              <a:rPr lang="en-US" dirty="0" smtClean="0"/>
              <a:t>• Private Employment Agencies Conven</a:t>
            </a:r>
            <a:r>
              <a:rPr lang="en-US" b="1" dirty="0" smtClean="0"/>
              <a:t>ti</a:t>
            </a:r>
            <a:r>
              <a:rPr lang="en-US" dirty="0" smtClean="0"/>
              <a:t>on, 1997 (No. 181) </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28604"/>
            <a:ext cx="8229600" cy="5697559"/>
          </a:xfrm>
        </p:spPr>
        <p:txBody>
          <a:bodyPr>
            <a:normAutofit/>
          </a:bodyPr>
          <a:lstStyle/>
          <a:p>
            <a:pPr>
              <a:buNone/>
            </a:pPr>
            <a:r>
              <a:rPr lang="ru-RU" dirty="0" smtClean="0"/>
              <a:t>3.</a:t>
            </a:r>
            <a:r>
              <a:rPr lang="en-US" dirty="0" smtClean="0"/>
              <a:t>provide workers with suitable protective equipment, clothing and other facilities</a:t>
            </a:r>
            <a:r>
              <a:rPr lang="ru-RU" dirty="0" smtClean="0"/>
              <a:t> </a:t>
            </a:r>
            <a:r>
              <a:rPr lang="en-US" dirty="0" smtClean="0"/>
              <a:t>where adequate protection against risk of accident or injury to health, including</a:t>
            </a:r>
            <a:r>
              <a:rPr lang="ru-RU" dirty="0" smtClean="0"/>
              <a:t> </a:t>
            </a:r>
            <a:r>
              <a:rPr lang="en-US" dirty="0" smtClean="0"/>
              <a:t>exposure to adverse conditions, cannot be ensured by other means; </a:t>
            </a:r>
          </a:p>
          <a:p>
            <a:pPr>
              <a:buNone/>
            </a:pPr>
            <a:r>
              <a:rPr lang="en-US" dirty="0" smtClean="0"/>
              <a:t> </a:t>
            </a:r>
            <a:r>
              <a:rPr lang="ru-RU" dirty="0" smtClean="0"/>
              <a:t>4.</a:t>
            </a:r>
            <a:r>
              <a:rPr lang="en-US" dirty="0" smtClean="0"/>
              <a:t>provide first aid for workers who have suffered from an injury or illness at the</a:t>
            </a:r>
            <a:r>
              <a:rPr lang="ru-RU" dirty="0" smtClean="0"/>
              <a:t> </a:t>
            </a:r>
            <a:r>
              <a:rPr lang="en-US" dirty="0" smtClean="0"/>
              <a:t>workplace, as well as appropriate transportation from the workplace and access</a:t>
            </a:r>
            <a:r>
              <a:rPr lang="ru-RU" dirty="0" smtClean="0"/>
              <a:t> </a:t>
            </a:r>
            <a:r>
              <a:rPr lang="en-US" dirty="0" smtClean="0"/>
              <a:t>to appropriate medical facilities.</a:t>
            </a:r>
            <a:endParaRPr lang="ru-RU"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357166"/>
            <a:ext cx="8686800" cy="6080125"/>
          </a:xfrm>
        </p:spPr>
        <p:txBody>
          <a:bodyPr>
            <a:normAutofit fontScale="92500" lnSpcReduction="20000"/>
          </a:bodyPr>
          <a:lstStyle/>
          <a:p>
            <a:r>
              <a:rPr lang="uk-UA" b="1" dirty="0" err="1" smtClean="0"/>
              <a:t>Gender</a:t>
            </a:r>
            <a:r>
              <a:rPr lang="uk-UA" b="1" dirty="0" smtClean="0"/>
              <a:t> </a:t>
            </a:r>
            <a:r>
              <a:rPr lang="uk-UA" b="1" dirty="0" err="1" smtClean="0"/>
              <a:t>Equality</a:t>
            </a:r>
            <a:r>
              <a:rPr lang="uk-UA" dirty="0" smtClean="0"/>
              <a:t>  </a:t>
            </a:r>
            <a:endParaRPr lang="ru-RU" dirty="0" smtClean="0"/>
          </a:p>
          <a:p>
            <a:r>
              <a:rPr lang="en-US" b="1" dirty="0" smtClean="0"/>
              <a:t>Relevant ILO Conventions</a:t>
            </a:r>
            <a:endParaRPr lang="ru-RU" dirty="0" smtClean="0"/>
          </a:p>
          <a:p>
            <a:r>
              <a:rPr lang="en-US" dirty="0" smtClean="0"/>
              <a:t>• Maternity Protection Convention, 1919 (No. 3)</a:t>
            </a:r>
            <a:endParaRPr lang="ru-RU" dirty="0" smtClean="0"/>
          </a:p>
          <a:p>
            <a:r>
              <a:rPr lang="en-US" dirty="0" smtClean="0"/>
              <a:t>• Equal Remuneration Convention, 1951 (No. 100)</a:t>
            </a:r>
            <a:endParaRPr lang="ru-RU" dirty="0" smtClean="0"/>
          </a:p>
          <a:p>
            <a:r>
              <a:rPr lang="en-US" dirty="0" smtClean="0"/>
              <a:t>• Maternity Protection Convention (Revised), 1952 (No. 103)</a:t>
            </a:r>
            <a:endParaRPr lang="ru-RU" dirty="0" smtClean="0"/>
          </a:p>
          <a:p>
            <a:r>
              <a:rPr lang="en-US" dirty="0" smtClean="0"/>
              <a:t>• Discrimination (Employment and Occupation) Convention, 1958 (No. 111)</a:t>
            </a:r>
            <a:endParaRPr lang="ru-RU" dirty="0" smtClean="0"/>
          </a:p>
          <a:p>
            <a:r>
              <a:rPr lang="en-US" dirty="0" smtClean="0"/>
              <a:t>• Workers with Family Responsibilities Convention, 1981 (No. 156)</a:t>
            </a:r>
            <a:endParaRPr lang="ru-RU" dirty="0" smtClean="0"/>
          </a:p>
          <a:p>
            <a:r>
              <a:rPr lang="en-US" dirty="0" smtClean="0"/>
              <a:t>• Maternity Protection Convention, 2000 (No. 183) </a:t>
            </a:r>
            <a:endParaRPr lang="ru-RU"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10000"/>
          </a:bodyPr>
          <a:lstStyle/>
          <a:p>
            <a:r>
              <a:rPr lang="en-US" dirty="0" smtClean="0"/>
              <a:t>Values at workplace</a:t>
            </a:r>
          </a:p>
          <a:p>
            <a:r>
              <a:rPr lang="en-US" dirty="0" smtClean="0"/>
              <a:t>1. Believe in yourself and your values</a:t>
            </a:r>
          </a:p>
          <a:p>
            <a:r>
              <a:rPr lang="en-US" dirty="0" smtClean="0"/>
              <a:t>2.Know your rights as well as duties</a:t>
            </a:r>
          </a:p>
          <a:p>
            <a:r>
              <a:rPr lang="en-US" dirty="0" smtClean="0"/>
              <a:t>3.Be responsible, sincere and honest in your work</a:t>
            </a:r>
          </a:p>
          <a:p>
            <a:r>
              <a:rPr lang="en-US" dirty="0" smtClean="0"/>
              <a:t>4.Respect superiors and be kind towards subordinates</a:t>
            </a:r>
          </a:p>
          <a:p>
            <a:r>
              <a:rPr lang="en-US" dirty="0" smtClean="0"/>
              <a:t>5.Don,t compromise justice</a:t>
            </a:r>
          </a:p>
          <a:p>
            <a:r>
              <a:rPr lang="en-US" dirty="0" smtClean="0"/>
              <a:t>6.Be a learner</a:t>
            </a:r>
            <a:endParaRPr lang="ru-RU"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lnSpcReduction="10000"/>
          </a:bodyPr>
          <a:lstStyle/>
          <a:p>
            <a:r>
              <a:rPr lang="en-US" dirty="0" smtClean="0"/>
              <a:t>Be sensitive to the impact you have on others</a:t>
            </a:r>
          </a:p>
          <a:p>
            <a:r>
              <a:rPr lang="en-US" dirty="0" smtClean="0"/>
              <a:t>Respect </a:t>
            </a:r>
            <a:r>
              <a:rPr lang="en-US" dirty="0" err="1" smtClean="0"/>
              <a:t>other,s</a:t>
            </a:r>
            <a:r>
              <a:rPr lang="en-US" dirty="0" smtClean="0"/>
              <a:t> dignity, values, beliefs and feelings</a:t>
            </a:r>
          </a:p>
          <a:p>
            <a:r>
              <a:rPr lang="en-US" dirty="0" err="1" smtClean="0"/>
              <a:t>Communicatle</a:t>
            </a:r>
            <a:r>
              <a:rPr lang="en-US" dirty="0" smtClean="0"/>
              <a:t> honestly</a:t>
            </a:r>
          </a:p>
          <a:p>
            <a:r>
              <a:rPr lang="en-US" dirty="0" smtClean="0"/>
              <a:t>Never harass or accept the harassment of others</a:t>
            </a:r>
          </a:p>
          <a:p>
            <a:r>
              <a:rPr lang="en-US" dirty="0" smtClean="0"/>
              <a:t>Confront prejudices and stereotypes that demean or exclude people</a:t>
            </a:r>
          </a:p>
          <a:p>
            <a:endParaRPr lang="en-US" dirty="0" smtClean="0"/>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b="1" dirty="0" err="1"/>
              <a:t>Personal</a:t>
            </a:r>
            <a:r>
              <a:rPr lang="uk-UA" b="1" dirty="0"/>
              <a:t> </a:t>
            </a:r>
            <a:r>
              <a:rPr lang="uk-UA" b="1" dirty="0" err="1"/>
              <a:t>protective</a:t>
            </a:r>
            <a:r>
              <a:rPr lang="uk-UA" b="1" dirty="0"/>
              <a:t> </a:t>
            </a:r>
            <a:r>
              <a:rPr lang="uk-UA" b="1" dirty="0" err="1"/>
              <a:t>equipment</a:t>
            </a:r>
            <a:r>
              <a:rPr lang="uk-UA" b="1" dirty="0"/>
              <a:t> </a:t>
            </a:r>
            <a:endParaRPr lang="ru-RU" dirty="0"/>
          </a:p>
        </p:txBody>
      </p:sp>
      <p:sp>
        <p:nvSpPr>
          <p:cNvPr id="3" name="Содержимое 2"/>
          <p:cNvSpPr>
            <a:spLocks noGrp="1"/>
          </p:cNvSpPr>
          <p:nvPr>
            <p:ph idx="1"/>
          </p:nvPr>
        </p:nvSpPr>
        <p:spPr>
          <a:xfrm>
            <a:off x="457200" y="1609416"/>
            <a:ext cx="7239000" cy="5248584"/>
          </a:xfrm>
        </p:spPr>
        <p:txBody>
          <a:bodyPr>
            <a:normAutofit fontScale="92500" lnSpcReduction="20000"/>
          </a:bodyPr>
          <a:lstStyle/>
          <a:p>
            <a:r>
              <a:rPr lang="uk-UA" b="1" i="1" u="sng" dirty="0" err="1"/>
              <a:t>Personal</a:t>
            </a:r>
            <a:r>
              <a:rPr lang="uk-UA" b="1" i="1" u="sng" dirty="0"/>
              <a:t> </a:t>
            </a:r>
            <a:r>
              <a:rPr lang="uk-UA" b="1" i="1" u="sng" dirty="0" err="1"/>
              <a:t>protective</a:t>
            </a:r>
            <a:r>
              <a:rPr lang="uk-UA" b="1" i="1" u="sng" dirty="0"/>
              <a:t> </a:t>
            </a:r>
            <a:r>
              <a:rPr lang="uk-UA" b="1" i="1" u="sng" dirty="0" err="1"/>
              <a:t>equipment</a:t>
            </a:r>
            <a:r>
              <a:rPr lang="uk-UA" b="1" i="1" u="sng" dirty="0"/>
              <a:t> </a:t>
            </a:r>
            <a:r>
              <a:rPr lang="uk-UA" dirty="0"/>
              <a:t>(PPE) </a:t>
            </a:r>
            <a:r>
              <a:rPr lang="uk-UA" dirty="0" err="1"/>
              <a:t>is</a:t>
            </a:r>
            <a:r>
              <a:rPr lang="uk-UA" dirty="0"/>
              <a:t> </a:t>
            </a:r>
            <a:r>
              <a:rPr lang="uk-UA" dirty="0" err="1"/>
              <a:t>special</a:t>
            </a:r>
            <a:r>
              <a:rPr lang="uk-UA" dirty="0"/>
              <a:t> </a:t>
            </a:r>
            <a:r>
              <a:rPr lang="uk-UA" dirty="0" err="1"/>
              <a:t>equipment</a:t>
            </a:r>
            <a:r>
              <a:rPr lang="uk-UA" dirty="0"/>
              <a:t> </a:t>
            </a:r>
            <a:r>
              <a:rPr lang="en-US" dirty="0" smtClean="0"/>
              <a:t>a person</a:t>
            </a:r>
            <a:r>
              <a:rPr lang="uk-UA" dirty="0" smtClean="0"/>
              <a:t> </a:t>
            </a:r>
            <a:r>
              <a:rPr lang="uk-UA" dirty="0" err="1"/>
              <a:t>wear</a:t>
            </a:r>
            <a:r>
              <a:rPr lang="uk-UA" dirty="0"/>
              <a:t> </a:t>
            </a:r>
            <a:r>
              <a:rPr lang="uk-UA" dirty="0" err="1"/>
              <a:t>to</a:t>
            </a:r>
            <a:r>
              <a:rPr lang="uk-UA" dirty="0"/>
              <a:t> </a:t>
            </a:r>
            <a:r>
              <a:rPr lang="uk-UA" dirty="0" err="1"/>
              <a:t>create</a:t>
            </a:r>
            <a:r>
              <a:rPr lang="uk-UA" dirty="0"/>
              <a:t> a </a:t>
            </a:r>
            <a:r>
              <a:rPr lang="uk-UA" dirty="0" err="1"/>
              <a:t>barrier</a:t>
            </a:r>
            <a:r>
              <a:rPr lang="uk-UA" dirty="0"/>
              <a:t> </a:t>
            </a:r>
            <a:r>
              <a:rPr lang="uk-UA" dirty="0" err="1"/>
              <a:t>between</a:t>
            </a:r>
            <a:r>
              <a:rPr lang="uk-UA" dirty="0"/>
              <a:t> </a:t>
            </a:r>
            <a:r>
              <a:rPr lang="en-US" dirty="0" smtClean="0"/>
              <a:t>a person</a:t>
            </a:r>
            <a:r>
              <a:rPr lang="uk-UA" dirty="0" smtClean="0"/>
              <a:t> </a:t>
            </a:r>
            <a:r>
              <a:rPr lang="uk-UA" dirty="0" err="1"/>
              <a:t>and</a:t>
            </a:r>
            <a:r>
              <a:rPr lang="uk-UA" dirty="0"/>
              <a:t> </a:t>
            </a:r>
            <a:r>
              <a:rPr lang="uk-UA" dirty="0" err="1"/>
              <a:t>germs</a:t>
            </a:r>
            <a:r>
              <a:rPr lang="uk-UA" dirty="0"/>
              <a:t>. </a:t>
            </a:r>
            <a:r>
              <a:rPr lang="uk-UA" dirty="0" err="1"/>
              <a:t>This</a:t>
            </a:r>
            <a:r>
              <a:rPr lang="uk-UA" dirty="0"/>
              <a:t> </a:t>
            </a:r>
            <a:r>
              <a:rPr lang="uk-UA" dirty="0" err="1"/>
              <a:t>barrier</a:t>
            </a:r>
            <a:r>
              <a:rPr lang="uk-UA" dirty="0"/>
              <a:t> </a:t>
            </a:r>
            <a:r>
              <a:rPr lang="uk-UA" dirty="0" err="1"/>
              <a:t>reduces</a:t>
            </a:r>
            <a:r>
              <a:rPr lang="uk-UA" dirty="0"/>
              <a:t> </a:t>
            </a:r>
            <a:r>
              <a:rPr lang="uk-UA" dirty="0" err="1"/>
              <a:t>the</a:t>
            </a:r>
            <a:r>
              <a:rPr lang="uk-UA" dirty="0"/>
              <a:t> </a:t>
            </a:r>
            <a:r>
              <a:rPr lang="uk-UA" dirty="0" err="1"/>
              <a:t>chance</a:t>
            </a:r>
            <a:r>
              <a:rPr lang="uk-UA" dirty="0"/>
              <a:t> </a:t>
            </a:r>
            <a:r>
              <a:rPr lang="uk-UA" dirty="0" err="1"/>
              <a:t>of</a:t>
            </a:r>
            <a:r>
              <a:rPr lang="uk-UA" dirty="0"/>
              <a:t> </a:t>
            </a:r>
            <a:r>
              <a:rPr lang="uk-UA" dirty="0" err="1"/>
              <a:t>touching</a:t>
            </a:r>
            <a:r>
              <a:rPr lang="uk-UA" dirty="0"/>
              <a:t>, </a:t>
            </a:r>
            <a:r>
              <a:rPr lang="uk-UA" dirty="0" err="1"/>
              <a:t>being</a:t>
            </a:r>
            <a:r>
              <a:rPr lang="uk-UA" dirty="0"/>
              <a:t> </a:t>
            </a:r>
            <a:r>
              <a:rPr lang="uk-UA" dirty="0" err="1"/>
              <a:t>exposed</a:t>
            </a:r>
            <a:r>
              <a:rPr lang="uk-UA" dirty="0"/>
              <a:t> </a:t>
            </a:r>
            <a:r>
              <a:rPr lang="uk-UA" dirty="0" err="1"/>
              <a:t>to</a:t>
            </a:r>
            <a:r>
              <a:rPr lang="uk-UA" dirty="0"/>
              <a:t>, </a:t>
            </a:r>
            <a:r>
              <a:rPr lang="uk-UA" dirty="0" err="1"/>
              <a:t>and</a:t>
            </a:r>
            <a:r>
              <a:rPr lang="uk-UA" dirty="0"/>
              <a:t> </a:t>
            </a:r>
            <a:r>
              <a:rPr lang="uk-UA" dirty="0" err="1"/>
              <a:t>spreading</a:t>
            </a:r>
            <a:r>
              <a:rPr lang="uk-UA" dirty="0"/>
              <a:t> </a:t>
            </a:r>
            <a:r>
              <a:rPr lang="uk-UA" dirty="0" err="1"/>
              <a:t>germs</a:t>
            </a:r>
            <a:r>
              <a:rPr lang="uk-UA" dirty="0"/>
              <a:t>. </a:t>
            </a:r>
            <a:endParaRPr lang="ru-RU" dirty="0"/>
          </a:p>
          <a:p>
            <a:r>
              <a:rPr lang="uk-UA" dirty="0"/>
              <a:t>PPE </a:t>
            </a:r>
            <a:r>
              <a:rPr lang="uk-UA" dirty="0" err="1"/>
              <a:t>helps</a:t>
            </a:r>
            <a:r>
              <a:rPr lang="uk-UA" dirty="0"/>
              <a:t> </a:t>
            </a:r>
            <a:r>
              <a:rPr lang="uk-UA" dirty="0" err="1"/>
              <a:t>prevent</a:t>
            </a:r>
            <a:r>
              <a:rPr lang="uk-UA" dirty="0"/>
              <a:t> </a:t>
            </a:r>
            <a:r>
              <a:rPr lang="uk-UA" dirty="0" err="1"/>
              <a:t>the</a:t>
            </a:r>
            <a:r>
              <a:rPr lang="uk-UA" dirty="0"/>
              <a:t> </a:t>
            </a:r>
            <a:r>
              <a:rPr lang="uk-UA" dirty="0" err="1"/>
              <a:t>spread</a:t>
            </a:r>
            <a:r>
              <a:rPr lang="uk-UA" dirty="0"/>
              <a:t> </a:t>
            </a:r>
            <a:r>
              <a:rPr lang="uk-UA" dirty="0" err="1"/>
              <a:t>of</a:t>
            </a:r>
            <a:r>
              <a:rPr lang="uk-UA" dirty="0"/>
              <a:t> </a:t>
            </a:r>
            <a:r>
              <a:rPr lang="uk-UA" dirty="0" err="1"/>
              <a:t>germs</a:t>
            </a:r>
            <a:r>
              <a:rPr lang="uk-UA" dirty="0"/>
              <a:t> </a:t>
            </a:r>
            <a:r>
              <a:rPr lang="uk-UA" dirty="0" err="1"/>
              <a:t>in</a:t>
            </a:r>
            <a:r>
              <a:rPr lang="uk-UA" dirty="0"/>
              <a:t> </a:t>
            </a:r>
            <a:r>
              <a:rPr lang="uk-UA" dirty="0" err="1"/>
              <a:t>the</a:t>
            </a:r>
            <a:r>
              <a:rPr lang="uk-UA" dirty="0"/>
              <a:t> </a:t>
            </a:r>
            <a:r>
              <a:rPr lang="uk-UA" dirty="0" err="1"/>
              <a:t>hospital</a:t>
            </a:r>
            <a:r>
              <a:rPr lang="uk-UA" dirty="0"/>
              <a:t>. </a:t>
            </a:r>
            <a:r>
              <a:rPr lang="uk-UA" dirty="0" err="1"/>
              <a:t>This</a:t>
            </a:r>
            <a:r>
              <a:rPr lang="uk-UA" dirty="0"/>
              <a:t> </a:t>
            </a:r>
            <a:r>
              <a:rPr lang="uk-UA" dirty="0" err="1"/>
              <a:t>can</a:t>
            </a:r>
            <a:r>
              <a:rPr lang="uk-UA" dirty="0"/>
              <a:t> </a:t>
            </a:r>
            <a:r>
              <a:rPr lang="uk-UA" dirty="0" err="1"/>
              <a:t>protect</a:t>
            </a:r>
            <a:r>
              <a:rPr lang="uk-UA" dirty="0"/>
              <a:t> </a:t>
            </a:r>
            <a:r>
              <a:rPr lang="uk-UA" dirty="0" err="1"/>
              <a:t>patients</a:t>
            </a:r>
            <a:r>
              <a:rPr lang="uk-UA" dirty="0"/>
              <a:t> </a:t>
            </a:r>
            <a:r>
              <a:rPr lang="uk-UA" dirty="0" err="1"/>
              <a:t>and</a:t>
            </a:r>
            <a:r>
              <a:rPr lang="uk-UA" dirty="0"/>
              <a:t> </a:t>
            </a:r>
            <a:r>
              <a:rPr lang="uk-UA" dirty="0" err="1"/>
              <a:t>health</a:t>
            </a:r>
            <a:r>
              <a:rPr lang="uk-UA" dirty="0"/>
              <a:t> </a:t>
            </a:r>
            <a:r>
              <a:rPr lang="uk-UA" dirty="0" err="1"/>
              <a:t>care</a:t>
            </a:r>
            <a:r>
              <a:rPr lang="uk-UA" dirty="0"/>
              <a:t> </a:t>
            </a:r>
            <a:r>
              <a:rPr lang="uk-UA" dirty="0" err="1"/>
              <a:t>workers</a:t>
            </a:r>
            <a:r>
              <a:rPr lang="uk-UA" dirty="0"/>
              <a:t> </a:t>
            </a:r>
            <a:r>
              <a:rPr lang="uk-UA" dirty="0" err="1"/>
              <a:t>from</a:t>
            </a:r>
            <a:r>
              <a:rPr lang="uk-UA" dirty="0"/>
              <a:t> </a:t>
            </a:r>
            <a:r>
              <a:rPr lang="uk-UA" dirty="0" err="1"/>
              <a:t>infections</a:t>
            </a:r>
            <a:r>
              <a:rPr lang="uk-UA" dirty="0"/>
              <a:t>. </a:t>
            </a:r>
            <a:endParaRPr lang="ru-RU" dirty="0"/>
          </a:p>
          <a:p>
            <a:r>
              <a:rPr lang="uk-UA" dirty="0" err="1"/>
              <a:t>All</a:t>
            </a:r>
            <a:r>
              <a:rPr lang="uk-UA" dirty="0"/>
              <a:t> </a:t>
            </a:r>
            <a:r>
              <a:rPr lang="uk-UA" dirty="0" err="1"/>
              <a:t>hospital</a:t>
            </a:r>
            <a:r>
              <a:rPr lang="uk-UA" dirty="0"/>
              <a:t> </a:t>
            </a:r>
            <a:r>
              <a:rPr lang="uk-UA" dirty="0" err="1"/>
              <a:t>staff</a:t>
            </a:r>
            <a:r>
              <a:rPr lang="uk-UA" dirty="0"/>
              <a:t>, </a:t>
            </a:r>
            <a:r>
              <a:rPr lang="uk-UA" dirty="0" err="1"/>
              <a:t>patients</a:t>
            </a:r>
            <a:r>
              <a:rPr lang="uk-UA" dirty="0"/>
              <a:t>, </a:t>
            </a:r>
            <a:r>
              <a:rPr lang="uk-UA" dirty="0" err="1"/>
              <a:t>and</a:t>
            </a:r>
            <a:r>
              <a:rPr lang="uk-UA" dirty="0"/>
              <a:t> </a:t>
            </a:r>
            <a:r>
              <a:rPr lang="uk-UA" dirty="0" err="1"/>
              <a:t>visitors</a:t>
            </a:r>
            <a:r>
              <a:rPr lang="uk-UA" dirty="0"/>
              <a:t> </a:t>
            </a:r>
            <a:r>
              <a:rPr lang="uk-UA" dirty="0" err="1"/>
              <a:t>should</a:t>
            </a:r>
            <a:r>
              <a:rPr lang="uk-UA" dirty="0"/>
              <a:t> </a:t>
            </a:r>
            <a:r>
              <a:rPr lang="uk-UA" dirty="0" err="1"/>
              <a:t>use</a:t>
            </a:r>
            <a:r>
              <a:rPr lang="uk-UA" dirty="0"/>
              <a:t> PPE </a:t>
            </a:r>
            <a:r>
              <a:rPr lang="uk-UA" dirty="0" err="1"/>
              <a:t>when</a:t>
            </a:r>
            <a:r>
              <a:rPr lang="uk-UA" dirty="0"/>
              <a:t> </a:t>
            </a:r>
            <a:r>
              <a:rPr lang="uk-UA" dirty="0" err="1"/>
              <a:t>there</a:t>
            </a:r>
            <a:r>
              <a:rPr lang="uk-UA" dirty="0"/>
              <a:t> </a:t>
            </a:r>
            <a:r>
              <a:rPr lang="uk-UA" dirty="0" err="1"/>
              <a:t>will</a:t>
            </a:r>
            <a:r>
              <a:rPr lang="uk-UA" dirty="0"/>
              <a:t> </a:t>
            </a:r>
            <a:r>
              <a:rPr lang="uk-UA" dirty="0" err="1"/>
              <a:t>be</a:t>
            </a:r>
            <a:r>
              <a:rPr lang="uk-UA" dirty="0"/>
              <a:t> </a:t>
            </a:r>
            <a:r>
              <a:rPr lang="uk-UA" dirty="0" err="1"/>
              <a:t>contact</a:t>
            </a:r>
            <a:r>
              <a:rPr lang="uk-UA" dirty="0"/>
              <a:t> </a:t>
            </a:r>
            <a:r>
              <a:rPr lang="uk-UA" dirty="0" err="1"/>
              <a:t>with</a:t>
            </a:r>
            <a:r>
              <a:rPr lang="uk-UA" dirty="0"/>
              <a:t> </a:t>
            </a:r>
            <a:r>
              <a:rPr lang="uk-UA" dirty="0" err="1"/>
              <a:t>blood</a:t>
            </a:r>
            <a:r>
              <a:rPr lang="uk-UA" dirty="0"/>
              <a:t> </a:t>
            </a:r>
            <a:r>
              <a:rPr lang="uk-UA" dirty="0" err="1"/>
              <a:t>or</a:t>
            </a:r>
            <a:r>
              <a:rPr lang="uk-UA" dirty="0"/>
              <a:t> </a:t>
            </a:r>
            <a:r>
              <a:rPr lang="uk-UA" dirty="0" err="1"/>
              <a:t>other</a:t>
            </a:r>
            <a:r>
              <a:rPr lang="uk-UA" dirty="0"/>
              <a:t> </a:t>
            </a:r>
            <a:r>
              <a:rPr lang="uk-UA" dirty="0" err="1"/>
              <a:t>bodily</a:t>
            </a:r>
            <a:r>
              <a:rPr lang="uk-UA" dirty="0"/>
              <a:t> </a:t>
            </a:r>
            <a:r>
              <a:rPr lang="uk-UA" dirty="0" err="1"/>
              <a:t>fluids</a:t>
            </a:r>
            <a:r>
              <a:rPr lang="uk-UA" dirty="0"/>
              <a:t>. </a:t>
            </a:r>
            <a:endParaRPr lang="ru-RU" dirty="0"/>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dirty="0" err="1" smtClean="0"/>
              <a:t>Personal</a:t>
            </a:r>
            <a:r>
              <a:rPr lang="uk-UA" b="1" dirty="0" smtClean="0"/>
              <a:t> </a:t>
            </a:r>
            <a:r>
              <a:rPr lang="uk-UA" b="1" dirty="0" err="1" smtClean="0"/>
              <a:t>protective</a:t>
            </a:r>
            <a:r>
              <a:rPr lang="uk-UA" b="1" dirty="0" smtClean="0"/>
              <a:t> </a:t>
            </a:r>
            <a:r>
              <a:rPr lang="uk-UA" b="1" dirty="0" err="1" smtClean="0"/>
              <a:t>equipment</a:t>
            </a:r>
            <a:r>
              <a:rPr lang="uk-UA" b="1" dirty="0" smtClean="0"/>
              <a:t> </a:t>
            </a:r>
            <a:endParaRPr lang="ru-RU" dirty="0"/>
          </a:p>
        </p:txBody>
      </p:sp>
      <p:sp>
        <p:nvSpPr>
          <p:cNvPr id="3" name="Содержимое 2"/>
          <p:cNvSpPr>
            <a:spLocks noGrp="1"/>
          </p:cNvSpPr>
          <p:nvPr>
            <p:ph idx="1"/>
          </p:nvPr>
        </p:nvSpPr>
        <p:spPr>
          <a:xfrm>
            <a:off x="457200" y="1357298"/>
            <a:ext cx="7239000" cy="5098438"/>
          </a:xfrm>
        </p:spPr>
        <p:txBody>
          <a:bodyPr>
            <a:normAutofit/>
          </a:bodyPr>
          <a:lstStyle/>
          <a:p>
            <a:pPr>
              <a:spcBef>
                <a:spcPct val="30000"/>
              </a:spcBef>
              <a:buClr>
                <a:srgbClr val="FFFF00"/>
              </a:buClr>
              <a:buNone/>
            </a:pPr>
            <a:r>
              <a:rPr lang="en-US" dirty="0" smtClean="0"/>
              <a:t>“specialized </a:t>
            </a:r>
            <a:r>
              <a:rPr lang="en-US" dirty="0"/>
              <a:t>clothing or equipment worn by an employee for protection against infectious materials”  (OSHA</a:t>
            </a:r>
            <a:r>
              <a:rPr lang="en-US" dirty="0" smtClean="0"/>
              <a:t>)</a:t>
            </a: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1579</TotalTime>
  <Words>7234</Words>
  <Application>Microsoft Office PowerPoint</Application>
  <PresentationFormat>Экран (4:3)</PresentationFormat>
  <Paragraphs>748</Paragraphs>
  <Slides>72</Slides>
  <Notes>64</Notes>
  <HiddenSlides>0</HiddenSlides>
  <MMClips>0</MMClips>
  <ScaleCrop>false</ScaleCrop>
  <HeadingPairs>
    <vt:vector size="4" baseType="variant">
      <vt:variant>
        <vt:lpstr>Тема</vt:lpstr>
      </vt:variant>
      <vt:variant>
        <vt:i4>1</vt:i4>
      </vt:variant>
      <vt:variant>
        <vt:lpstr>Заголовки слайдов</vt:lpstr>
      </vt:variant>
      <vt:variant>
        <vt:i4>72</vt:i4>
      </vt:variant>
    </vt:vector>
  </HeadingPairs>
  <TitlesOfParts>
    <vt:vector size="73" baseType="lpstr">
      <vt:lpstr>Трек</vt:lpstr>
      <vt:lpstr>OCCUPATIONAL SAFETY AND HEALTH</vt:lpstr>
      <vt:lpstr>Слайд 2</vt:lpstr>
      <vt:lpstr>Medical measures</vt:lpstr>
      <vt:lpstr>Engineering measures</vt:lpstr>
      <vt:lpstr>Legislative measures</vt:lpstr>
      <vt:lpstr>Duties of employers when workers are exposed to occupational hazards</vt:lpstr>
      <vt:lpstr>Слайд 7</vt:lpstr>
      <vt:lpstr>Personal protective equipment </vt:lpstr>
      <vt:lpstr>Personal protective equipment </vt:lpstr>
      <vt:lpstr>Regulations and Recommendations for PPE </vt:lpstr>
      <vt:lpstr>Hierarchy of Safety and Health Controls</vt:lpstr>
      <vt:lpstr>Types of PPE Used in Healthcare Settings</vt:lpstr>
      <vt:lpstr>Types of PPE Used in Healthcare Settings </vt:lpstr>
      <vt:lpstr>  How to use gloves</vt:lpstr>
      <vt:lpstr>How to use gloves </vt:lpstr>
      <vt:lpstr>Gowns or Aprons </vt:lpstr>
      <vt:lpstr>Face Protection </vt:lpstr>
      <vt:lpstr>Слайд 18</vt:lpstr>
      <vt:lpstr>Respiratory Protection </vt:lpstr>
      <vt:lpstr>Key Points About PPE </vt:lpstr>
      <vt:lpstr>How to Dress a Gown</vt:lpstr>
      <vt:lpstr>How to wear a Mask </vt:lpstr>
      <vt:lpstr>How to wear a Particulate Respirator</vt:lpstr>
      <vt:lpstr>How to wear Gloves </vt:lpstr>
      <vt:lpstr>How to Safely Use PPE</vt:lpstr>
      <vt:lpstr>Слайд 26</vt:lpstr>
      <vt:lpstr>“Contaminated” and “Clean” Areas of PPE</vt:lpstr>
      <vt:lpstr>Слайд 28</vt:lpstr>
      <vt:lpstr>  Where to Remove PPE </vt:lpstr>
      <vt:lpstr>How to Remove Gloves (1) </vt:lpstr>
      <vt:lpstr>How to Remove Gloves (2) </vt:lpstr>
      <vt:lpstr>Remove Goggles or Face Shield </vt:lpstr>
      <vt:lpstr>Removing Isolation Gown </vt:lpstr>
      <vt:lpstr>Removing a Mask </vt:lpstr>
      <vt:lpstr>  Removing a Particulate Respirator </vt:lpstr>
      <vt:lpstr>Hand Hygiene</vt:lpstr>
      <vt:lpstr>After You Use PPE </vt:lpstr>
      <vt:lpstr>  PPE for Standard Precautions </vt:lpstr>
      <vt:lpstr>Слайд 39</vt:lpstr>
      <vt:lpstr>Слайд 40</vt:lpstr>
      <vt:lpstr>Слайд 41</vt:lpstr>
      <vt:lpstr>Слайд 42</vt:lpstr>
      <vt:lpstr>Слайд 43</vt:lpstr>
      <vt:lpstr>Слайд 44</vt:lpstr>
      <vt:lpstr>Слайд 45</vt:lpstr>
      <vt:lpstr>ILO's response to child labour</vt:lpstr>
      <vt:lpstr>Слайд 47</vt:lpstr>
      <vt:lpstr>Слайд 48</vt:lpstr>
      <vt:lpstr>Слайд 49</vt:lpstr>
      <vt:lpstr>Summary of key principles in the ILO code of practice on HIV/AIDS and the world of work</vt:lpstr>
      <vt:lpstr>Слайд 51</vt:lpstr>
      <vt:lpstr>Слайд 52</vt:lpstr>
      <vt:lpstr>Слайд 53</vt:lpstr>
      <vt:lpstr>National laws or regulations in many countries provide for:</vt:lpstr>
      <vt:lpstr>Some benefits of good record-keeping </vt:lpstr>
      <vt:lpstr>Fire safety</vt:lpstr>
      <vt:lpstr>Слайд 57</vt:lpstr>
      <vt:lpstr>Слайд 58</vt:lpstr>
      <vt:lpstr>Fire risk assessments </vt:lpstr>
      <vt:lpstr>Carrying out the assessment</vt:lpstr>
      <vt:lpstr>should be considered </vt:lpstr>
      <vt:lpstr>Слайд 62</vt:lpstr>
      <vt:lpstr>REACT  UPON DISCOVERY OF FIRE OR SMOKE</vt:lpstr>
      <vt:lpstr>Слайд 64</vt:lpstr>
      <vt:lpstr>Слайд 65</vt:lpstr>
      <vt:lpstr>Слайд 66</vt:lpstr>
      <vt:lpstr>Слайд 67</vt:lpstr>
      <vt:lpstr>Слайд 68</vt:lpstr>
      <vt:lpstr>Labour migration </vt:lpstr>
      <vt:lpstr>Слайд 70</vt:lpstr>
      <vt:lpstr>Слайд 71</vt:lpstr>
      <vt:lpstr>Слайд 72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OCCUPATIONAL SAFETY AND HEALTH</dc:title>
  <dc:creator>Admin</dc:creator>
  <cp:lastModifiedBy>Admin</cp:lastModifiedBy>
  <cp:revision>146</cp:revision>
  <dcterms:created xsi:type="dcterms:W3CDTF">2015-10-31T05:37:05Z</dcterms:created>
  <dcterms:modified xsi:type="dcterms:W3CDTF">2016-01-13T12:16:05Z</dcterms:modified>
</cp:coreProperties>
</file>