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ppt/comments/comment10.xml" ContentType="application/vnd.openxmlformats-officedocument.presentationml.comments+xml"/>
  <Override PartName="/ppt/comments/comment11.xml" ContentType="application/vnd.openxmlformats-officedocument.presentationml.comments+xml"/>
  <Override PartName="/ppt/comments/comment12.xml" ContentType="application/vnd.openxmlformats-officedocument.presentationml.comments+xml"/>
  <Override PartName="/ppt/comments/comment13.xml" ContentType="application/vnd.openxmlformats-officedocument.presentationml.comments+xml"/>
  <Override PartName="/ppt/comments/comment14.xml" ContentType="application/vnd.openxmlformats-officedocument.presentationml.comments+xml"/>
  <Override PartName="/ppt/comments/comment15.xml" ContentType="application/vnd.openxmlformats-officedocument.presentationml.comments+xml"/>
  <Override PartName="/ppt/comments/comment16.xml" ContentType="application/vnd.openxmlformats-officedocument.presentationml.comments+xml"/>
  <Override PartName="/ppt/comments/comment17.xml" ContentType="application/vnd.openxmlformats-officedocument.presentationml.comments+xml"/>
  <Override PartName="/ppt/comments/comment18.xml" ContentType="application/vnd.openxmlformats-officedocument.presentationml.comments+xml"/>
  <Override PartName="/ppt/comments/comment19.xml" ContentType="application/vnd.openxmlformats-officedocument.presentationml.comments+xml"/>
  <Override PartName="/ppt/comments/comment20.xml" ContentType="application/vnd.openxmlformats-officedocument.presentationml.comments+xml"/>
  <Override PartName="/ppt/comments/comment21.xml" ContentType="application/vnd.openxmlformats-officedocument.presentationml.comments+xml"/>
  <Override PartName="/ppt/comments/comment22.xml" ContentType="application/vnd.openxmlformats-officedocument.presentationml.comments+xml"/>
  <Override PartName="/ppt/comments/comment23.xml" ContentType="application/vnd.openxmlformats-officedocument.presentationml.comments+xml"/>
  <Override PartName="/ppt/comments/comment24.xml" ContentType="application/vnd.openxmlformats-officedocument.presentationml.comments+xml"/>
  <Override PartName="/ppt/comments/comment25.xml" ContentType="application/vnd.openxmlformats-officedocument.presentationml.comments+xml"/>
  <Override PartName="/ppt/comments/comment26.xml" ContentType="application/vnd.openxmlformats-officedocument.presentationml.comments+xml"/>
  <Override PartName="/ppt/comments/comment27.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332" r:id="rId3"/>
    <p:sldId id="277" r:id="rId4"/>
    <p:sldId id="275" r:id="rId5"/>
    <p:sldId id="265" r:id="rId6"/>
    <p:sldId id="269" r:id="rId7"/>
    <p:sldId id="270" r:id="rId8"/>
    <p:sldId id="274" r:id="rId9"/>
    <p:sldId id="317" r:id="rId10"/>
    <p:sldId id="318" r:id="rId11"/>
    <p:sldId id="319" r:id="rId12"/>
    <p:sldId id="320" r:id="rId13"/>
    <p:sldId id="283" r:id="rId14"/>
    <p:sldId id="333" r:id="rId15"/>
    <p:sldId id="267" r:id="rId16"/>
    <p:sldId id="321" r:id="rId17"/>
    <p:sldId id="322" r:id="rId18"/>
    <p:sldId id="323" r:id="rId19"/>
    <p:sldId id="324" r:id="rId20"/>
    <p:sldId id="268" r:id="rId21"/>
    <p:sldId id="294" r:id="rId22"/>
    <p:sldId id="326" r:id="rId23"/>
    <p:sldId id="327" r:id="rId24"/>
    <p:sldId id="328" r:id="rId25"/>
    <p:sldId id="329" r:id="rId26"/>
    <p:sldId id="311" r:id="rId27"/>
    <p:sldId id="312" r:id="rId28"/>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28" clrIdx="0">
    <p:extLst>
      <p:ext uri="{19B8F6BF-5375-455C-9EA6-DF929625EA0E}">
        <p15:presenceInfo xmlns:p15="http://schemas.microsoft.com/office/powerpoint/2012/main" userId="Admi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9" d="100"/>
          <a:sy n="89" d="100"/>
        </p:scale>
        <p:origin x="370"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11-23T20:46:21.452" idx="1">
    <p:pos x="10" y="10"/>
    <p:text>Пройшли ті часи, коли звичайний бібліотекар видає книжки читачам або присвоює інвентарні номери документам, сьогодні бібліотекар – це і дослідник, і лектор, і актор і навіть слідчий. Сьогодні мова йтиме про західноєвропейські видання, автори яких з якихось причин навмисно приховували своє справжнє ім’я.</p:text>
    <p:extLst>
      <p:ext uri="{C676402C-5697-4E1C-873F-D02D1690AC5C}">
        <p15:threadingInfo xmlns:p15="http://schemas.microsoft.com/office/powerpoint/2012/main" timeZoneBias="-12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20-11-23T20:57:02.479" idx="10">
    <p:pos x="10" y="10"/>
    <p:text>Тематика творів дуже часто ставала причиною того, що автори вдавалися до використання вигаданих імен, бо це спосіб уникнути цензури. Викриття любовних пригод знатних осіб, висміювання їх вад; або просто твір не відповідав стандартам і моральним поняттям того часу.
У романі «Les fastes de l'amour et de la volupté dans les cinq parties du monde…» французький романіст Алфред де Тейль описує любовні пригоди придворних осіб, додаючи біографії найвідоміших перелюбників того часу. Автор використовує псевдонім St. Eldme.
Генрі-Джордж Джин, для написання своїх любовних романів використовував декілька псевдонімів: один з них, Magog H.-J.</p:text>
    <p:extLst>
      <p:ext uri="{C676402C-5697-4E1C-873F-D02D1690AC5C}">
        <p15:threadingInfo xmlns:p15="http://schemas.microsoft.com/office/powerpoint/2012/main" timeZoneBias="-12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1" dt="2020-11-23T20:58:01.553" idx="11">
    <p:pos x="10" y="10"/>
    <p:text>Дуже часто автори називалися іменем відомої історичної, творчої особи. Це диктувалось бажанням привернути до себе увагу або ототожненням зі своїм кумиром.
Так, під впливом культу Генріха Гейне, відомий німецький ліберальний критик і публіцист Отто Херт,  бере собі псевдонім Heine II. 
Французький автор численних популярних пригодницьких, фантастичних і любовних романів Адольф Селестін Фердинанд д'Еспі, бере ім'я пера Jean de La Hire (Жан-де-Ла-Хайр), у знак захоплення знаменитим французьким полководцем епохи Столітньої війни, соратником Жанни д'Арк, Етьєном де Віньолем, більш відомим під прізвиськом La Hire. 
Під іменем Philomneste пише французький бібліограф Этьен-Габриел Пеньо. Є припущення, що автор використав ім’я грецького історика Філомнеста через велику повагу до нього.
Впливовим німецьким романістом і автором коротких оповідань був Йоганн Пауль Фрідріх Ріхтер. Це сентименталіст, сатирик і естетик. Відомо, що псевдонім Paul Jean автор обирає через захоплення Жаном Жаком Руссо.</p:text>
    <p:extLst>
      <p:ext uri="{C676402C-5697-4E1C-873F-D02D1690AC5C}">
        <p15:threadingInfo xmlns:p15="http://schemas.microsoft.com/office/powerpoint/2012/main" timeZoneBias="-12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1" dt="2020-11-23T20:59:51.180" idx="12">
    <p:pos x="10" y="10"/>
    <p:text>Якщо автор працює в декількох жанрах і хоче відокремити ці проекти один від одного, він також може використовувати псевдоніми.
Здзислав Сулима-Камінський, був шахтарем з душею поета. Свої професійні статті на тему гірничої промисловості, він підписував своїм справжнім іменем. Поезії, короткі оповідання, театральні п'єси він опублікував під псевдонімом Kazet.
Октав Лебег, французький журналіст і письменник, використовував для своєї творчості тільки псевдоніми, причому для кожного жанру окремі, наприклад Jean Valjan, Caribert. Автор написав безліч лібрето для опер і мюзиклів. Та найбільш відомим він став завдяки величезної кількості ілюстрованих дитячих книжок, які підписував ім’ям Georges Montorgueil.</p:text>
    <p:extLst>
      <p:ext uri="{C676402C-5697-4E1C-873F-D02D1690AC5C}">
        <p15:threadingInfo xmlns:p15="http://schemas.microsoft.com/office/powerpoint/2012/main" timeZoneBias="-120"/>
      </p:ext>
    </p:extLst>
  </p:cm>
</p:cmLst>
</file>

<file path=ppt/comments/comment13.xml><?xml version="1.0" encoding="utf-8"?>
<p:cmLst xmlns:a="http://schemas.openxmlformats.org/drawingml/2006/main" xmlns:r="http://schemas.openxmlformats.org/officeDocument/2006/relationships" xmlns:p="http://schemas.openxmlformats.org/presentationml/2006/main">
  <p:cm authorId="1" dt="2020-11-23T21:00:58.518" idx="13">
    <p:pos x="10" y="10"/>
    <p:text>Boz. Чи знає хтось, кому належав псевдонім Боз?</p:text>
    <p:extLst>
      <p:ext uri="{C676402C-5697-4E1C-873F-D02D1690AC5C}">
        <p15:threadingInfo xmlns:p15="http://schemas.microsoft.com/office/powerpoint/2012/main" timeZoneBias="-120"/>
      </p:ext>
    </p:extLst>
  </p:cm>
</p:cmLst>
</file>

<file path=ppt/comments/comment14.xml><?xml version="1.0" encoding="utf-8"?>
<p:cmLst xmlns:a="http://schemas.openxmlformats.org/drawingml/2006/main" xmlns:r="http://schemas.openxmlformats.org/officeDocument/2006/relationships" xmlns:p="http://schemas.openxmlformats.org/presentationml/2006/main">
  <p:cm authorId="1" dt="2020-11-23T21:01:38.328" idx="14">
    <p:pos x="10" y="10"/>
    <p:text>Надаємо підказку:
Неповторний Чарльз Діккенс,  почав свою кар'єру анонімно. Його перший опублікований твір з'явився в щомісячному журналі в грудні 1833 року. Ескіз, що називався «Містер Міннс і його кузени», не був підписаний. Діккенс продовжував публікуватись анонімно до серпня 1834 року, доки не з'явилися «Sketches by Boz». Цікавим є факт, що Бозом Діккенс називав свого молодшого брата Августа. Малюк вимовляв ім’я "Мойсея", персонажа «Вікарія Уейкфілда» Олівера Голдміта не «Moses», а «Boses» (через застуджений ніс). «Бозес» зрештою скоротився і став «Бозом».</p:text>
    <p:extLst>
      <p:ext uri="{C676402C-5697-4E1C-873F-D02D1690AC5C}">
        <p15:threadingInfo xmlns:p15="http://schemas.microsoft.com/office/powerpoint/2012/main" timeZoneBias="-120"/>
      </p:ext>
    </p:extLst>
  </p:cm>
</p:cmLst>
</file>

<file path=ppt/comments/comment15.xml><?xml version="1.0" encoding="utf-8"?>
<p:cmLst xmlns:a="http://schemas.openxmlformats.org/drawingml/2006/main" xmlns:r="http://schemas.openxmlformats.org/officeDocument/2006/relationships" xmlns:p="http://schemas.openxmlformats.org/presentationml/2006/main">
  <p:cm authorId="1" dt="2020-11-23T21:02:23.969" idx="15">
    <p:pos x="10" y="10"/>
    <p:text>До вашої уваги декілька різних варіантів, як були підписані твори Чарльза Діккенса.</p:text>
    <p:extLst>
      <p:ext uri="{C676402C-5697-4E1C-873F-D02D1690AC5C}">
        <p15:threadingInfo xmlns:p15="http://schemas.microsoft.com/office/powerpoint/2012/main" timeZoneBias="-120"/>
      </p:ext>
    </p:extLst>
  </p:cm>
</p:cmLst>
</file>

<file path=ppt/comments/comment16.xml><?xml version="1.0" encoding="utf-8"?>
<p:cmLst xmlns:a="http://schemas.openxmlformats.org/drawingml/2006/main" xmlns:r="http://schemas.openxmlformats.org/officeDocument/2006/relationships" xmlns:p="http://schemas.openxmlformats.org/presentationml/2006/main">
  <p:cm authorId="1" dt="2020-11-23T21:03:22.620" idx="16">
    <p:pos x="10" y="10"/>
    <p:text>Іноді, беручи псевдонім, автор ставив за мету приховати своє ім'я, що видає національність (псевдоетнонім).
Володимир Германович Богораз, від народження Натан Менделевич Богораз, відомий під псевдонімами: Н. А. Тан, В. Г. Тан; Тан-Богораз, Богораз-Тан був російським революціонером, письменником, етнографом. Псевдонім «Н. А. Тан» утворений від імені Натан. Згодом Богораз став вживати псевдонім «Тан» зі справжнім ім'ям.
«Parvus» – з лат. «маленький» – за цим псевдонімом Олександр Львович Парвус (справжнє ім'я якого Ізраїль Лазарович Гельфанд) приховує свою національність. Парвус був діячем російського і німецького соціал-демократичного руху, теоретиком марксизму, публіцистом, доктором філософії.</p:text>
    <p:extLst>
      <p:ext uri="{C676402C-5697-4E1C-873F-D02D1690AC5C}">
        <p15:threadingInfo xmlns:p15="http://schemas.microsoft.com/office/powerpoint/2012/main" timeZoneBias="-120"/>
      </p:ext>
    </p:extLst>
  </p:cm>
</p:cmLst>
</file>

<file path=ppt/comments/comment17.xml><?xml version="1.0" encoding="utf-8"?>
<p:cmLst xmlns:a="http://schemas.openxmlformats.org/drawingml/2006/main" xmlns:r="http://schemas.openxmlformats.org/officeDocument/2006/relationships" xmlns:p="http://schemas.openxmlformats.org/presentationml/2006/main">
  <p:cm authorId="1" dt="2020-11-23T21:04:25.597" idx="17">
    <p:pos x="10" y="10"/>
    <p:text>У XIX ст. чиновникам, військовим заборонялося розвивати свої таланти на літературному терені. Проте літературні твори писалися, і це ставало ще однією причиною появи псевдонімів.
Жан Александр Полин Нибое, починає свою дипломатичну кар'єру у 23 роки. Але також починає писати. Він буде підніметься кар'єрними сходами до генерального консула , проте відомий був в основному як письменник. Для написання своїх романів, книг з історії він використовував псевдонім Fortunio. Італійське прізвисько Фортуніо належало людині щасливої натури і сприятливої долі.
Гюстав фон Бернек, був військовим прозаїком. Свої історичні романи він пише під псевдонімом Bernd von Guseck 
Дуже плідний французький письменник, драматург, водевіліст Клод-Луї-Марі де Рошфор-Люсей був сином підполковника Франсуа-Луї, графа де Рошфора. Часто писав у співавторстві під кількома псевдонімами Armand de Rochefort, Edmond Rochefort, Rochefort.</p:text>
    <p:extLst>
      <p:ext uri="{C676402C-5697-4E1C-873F-D02D1690AC5C}">
        <p15:threadingInfo xmlns:p15="http://schemas.microsoft.com/office/powerpoint/2012/main" timeZoneBias="-120"/>
      </p:ext>
    </p:extLst>
  </p:cm>
</p:cmLst>
</file>

<file path=ppt/comments/comment18.xml><?xml version="1.0" encoding="utf-8"?>
<p:cmLst xmlns:a="http://schemas.openxmlformats.org/drawingml/2006/main" xmlns:r="http://schemas.openxmlformats.org/officeDocument/2006/relationships" xmlns:p="http://schemas.openxmlformats.org/presentationml/2006/main">
  <p:cm authorId="1" dt="2020-11-23T21:05:29.223" idx="18">
    <p:pos x="10" y="10"/>
    <p:text>Прагнення автора взяти «промовляюче», гучне ім'я, відповідне обраному роду діяльності, також ставало причиною використання псевдонимів. Такі псевдоніми називаються френонімами (від грец. «fren» – «розум»), псевдоніми, які указують на головну рису автора.
Жодний художник-карикатурист так не догодив Дікенсу, як Хэ́блот Найт Бра́ун, який робив ілюстрації до «Pickwick». Британський художник і книжковий ілюстратор підписувався під роботами Phiz, що в перекладі з декількох мов означає «фізіономія, вираз обличчя».</p:text>
    <p:extLst>
      <p:ext uri="{C676402C-5697-4E1C-873F-D02D1690AC5C}">
        <p15:threadingInfo xmlns:p15="http://schemas.microsoft.com/office/powerpoint/2012/main" timeZoneBias="-120"/>
      </p:ext>
    </p:extLst>
  </p:cm>
</p:cmLst>
</file>

<file path=ppt/comments/comment19.xml><?xml version="1.0" encoding="utf-8"?>
<p:cmLst xmlns:a="http://schemas.openxmlformats.org/drawingml/2006/main" xmlns:r="http://schemas.openxmlformats.org/officeDocument/2006/relationships" xmlns:p="http://schemas.openxmlformats.org/presentationml/2006/main">
  <p:cm authorId="1" dt="2020-11-23T21:06:04.008" idx="19">
    <p:pos x="10" y="10"/>
    <p:text>Польський журналіст, гуморист і сатирик Антоній Орловський, за псевдонім узяв Krogulec, що у перекладі з пол. означає «яструб». 
А Владислав Жуковський, польський письменник-сатирик використовує Scarabejus (можливо, за асоціацією, адже прізвище Жуковський походить від «жук», тобто жук-скарабей).
«Домовик», «чортеня» – такі значення слова «Chochlik» і псевдонім польського письменника, популярного сатирика, прозаїка, публіциста Володимира Загорського.
Луї Абель Беффруа де Рейні писав під іменем Cousin Jacques. Цікавим є те, що його псевдонім був і його прізвиськом, адже йому дали ім’я Жак при хрещенні.
Польський письменник, поет, драматург, літературний критик XIX ст. Ігнатій Мацієвський, був представником критичного реалізму в модерністській прозі. Йому належить ціла низка талановитих нарисів з народного побуту, автор друкувався під псевдонімом Sewer.</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0-11-23T20:47:26.198" idx="2">
    <p:pos x="10" y="10"/>
    <p:text>З початком заснування університету, бібліотечний фонд формувався виданнями, які були спрямовані на навчання студентів, підручниками, навчальними трактатами тощо. Фонд бібліотеки починає збільшуватись також і завдяки дарам. Саме так потрапляють до бібліотеки спогади-мемуари, публіцистика, історичні та художні твори. Великий фонд нашої бібліотеки містить чимало таємниць.</p:text>
    <p:extLst>
      <p:ext uri="{C676402C-5697-4E1C-873F-D02D1690AC5C}">
        <p15:threadingInfo xmlns:p15="http://schemas.microsoft.com/office/powerpoint/2012/main" timeZoneBias="-120"/>
      </p:ext>
    </p:extLst>
  </p:cm>
</p:cmLst>
</file>

<file path=ppt/comments/comment20.xml><?xml version="1.0" encoding="utf-8"?>
<p:cmLst xmlns:a="http://schemas.openxmlformats.org/drawingml/2006/main" xmlns:r="http://schemas.openxmlformats.org/officeDocument/2006/relationships" xmlns:p="http://schemas.openxmlformats.org/presentationml/2006/main">
  <p:cm authorId="1" dt="2020-11-23T21:06:44.801" idx="20">
    <p:pos x="10" y="10"/>
    <p:text>Випадки, коли ім'я та прізвище автор змінює, вказуючи чи натякаючи на своє походження, територіальну належність, соціальне становище.
У фонді Центральної Наукової бібліотеки знайдені документи, підписані псевдонімами польських авторів, які можна об’єднати в одну групу: Doliwa Z., Władysław Syrokomla, Iwo Płomieńczyk – натяк на приналежність автора до польського дворянського роду. Людвік Владислав Франтішек Кондратович, Казимір Длуський, Марила Вольська - ці автори використали псевдоніми, які походять від назв гербів польської шляхти.</p:text>
    <p:extLst>
      <p:ext uri="{C676402C-5697-4E1C-873F-D02D1690AC5C}">
        <p15:threadingInfo xmlns:p15="http://schemas.microsoft.com/office/powerpoint/2012/main" timeZoneBias="-120"/>
      </p:ext>
    </p:extLst>
  </p:cm>
</p:cmLst>
</file>

<file path=ppt/comments/comment21.xml><?xml version="1.0" encoding="utf-8"?>
<p:cmLst xmlns:a="http://schemas.openxmlformats.org/drawingml/2006/main" xmlns:r="http://schemas.openxmlformats.org/officeDocument/2006/relationships" xmlns:p="http://schemas.openxmlformats.org/presentationml/2006/main">
  <p:cm authorId="1" dt="2020-11-23T21:07:23.298" idx="21">
    <p:pos x="10" y="10"/>
    <p:text>Жінки-письменниці XIX ст.
Так склалося, що жінкам завжди непросто було прокласти собі шлях. Заняття мистецтвом і науками були суто чоловічими, а жінці надавалася можливість стати музою, помічницею, але ніяк не творцем. Жінку-письменника або лікаря суспільство не сприймало серйозно. До ХХ століття у багатьох європейських країнах існували закони, за якими суспільно-економічна діяльність жінок була можлива тільки з дозволу їхніх чоловіків. Проте відомо, як видатні жінки, порушуючи сформований стереотип, досягали неабияких результатів у самореалізації, їм вдавалося зробити собі ім'я в письменницькому середовищі.</p:text>
    <p:extLst>
      <p:ext uri="{C676402C-5697-4E1C-873F-D02D1690AC5C}">
        <p15:threadingInfo xmlns:p15="http://schemas.microsoft.com/office/powerpoint/2012/main" timeZoneBias="-120"/>
      </p:ext>
    </p:extLst>
  </p:cm>
</p:cmLst>
</file>

<file path=ppt/comments/comment22.xml><?xml version="1.0" encoding="utf-8"?>
<p:cmLst xmlns:a="http://schemas.openxmlformats.org/drawingml/2006/main" xmlns:r="http://schemas.openxmlformats.org/officeDocument/2006/relationships" xmlns:p="http://schemas.openxmlformats.org/presentationml/2006/main">
  <p:cm authorId="1" dt="2020-11-23T21:08:26.084" idx="22">
    <p:pos x="10" y="10"/>
    <p:text>Деякі жінки брали псевдоніми, використовуючи чоловічі граматичні форми. Чоловіче ім’я та прізвище, прийняте автором-жінкою, називається псевдоандронімом.
Англійська письменниця Джулія Франкау, яка у своїх творах  порушувала серйозні питання евтаназії, писала про становище лондонських євреїв., використовувала  ім'ям Frank Danby. 
Марі Розалі Вірджині Кадіу, працюючи у Парижі, видає всі свої романи під псевдонімом M.Maryan, «Містер Мар’ян». Ідеєю створення цього імені на початку кар'єри письменниці була випадкова помилка друку імені її бабусі по материнській лінії, Мері-Енн.
Анні Френч Гектор була популярною англійською письменницею XIX ст. Вона вийшла заміж за дослідника і археолога Олександра Гектора в 1858 році. Її чоловік, очевидно, не схвалював її жаги до літературної діяльності, тому при його житті вона обмежувала своє прагнення публікувати свої роботи. Після смерті чоловіка в 1875 році вона використала його ім'я як свій псевдонім і завершила понад сорок романів, підписавшись Mrs Alexander. 
Емілі Морс Симондс, відома під псевдонімом George Paston, була британським автором і впливовим літературним критиком. Вона була «однією з багатьох жінок-письменниць, які піддалися таємничої привабливості імені Джордж».</p:text>
    <p:extLst>
      <p:ext uri="{C676402C-5697-4E1C-873F-D02D1690AC5C}">
        <p15:threadingInfo xmlns:p15="http://schemas.microsoft.com/office/powerpoint/2012/main" timeZoneBias="-120"/>
      </p:ext>
    </p:extLst>
  </p:cm>
</p:cmLst>
</file>

<file path=ppt/comments/comment23.xml><?xml version="1.0" encoding="utf-8"?>
<p:cmLst xmlns:a="http://schemas.openxmlformats.org/drawingml/2006/main" xmlns:r="http://schemas.openxmlformats.org/officeDocument/2006/relationships" xmlns:p="http://schemas.openxmlformats.org/presentationml/2006/main">
  <p:cm authorId="1" dt="2020-11-23T21:09:44.471" idx="23">
    <p:pos x="10" y="10"/>
    <p:text>Willy.
Яскравою постаттю зламу століть є Сідоні-Габріель Колетт,  Цю французьку письменницю називають однією з зірок Прекрасної епохи. Вона була актрисою, журналісткою та танцюристкою Музичної зали. Ії чоловік, популярний в ту пору письменник, журналіст, музичний критик, Henry Gauthier-Villars (Анрі Готьє-Віллар), відомий під псевдонімом Willy, ввів її в літературні та артистичні кола столиці, але при цьому безсоромно використовував її літературні таланти. З 1896 року Колетт написала для нього серію автобіографічних романів. Під власним ім'ям Колетт почала друкуватися лише в 1904 році, згодом, віддаляючись від чоловіка і шукаючи власний шлях, вона з 1906 року стала виступати в мюзикл-холах, театрах. Після розлучення з чоловіком, пережила кілька романів з відомими жінками і чоловіками. За все своє життя вона пише близько п’ятдесяти романів. Фонд ЦНБ налічує 16 творів цієї письменниці, які були видані свого часу під різними іменами: Willy та Colette.</p:text>
    <p:extLst>
      <p:ext uri="{C676402C-5697-4E1C-873F-D02D1690AC5C}">
        <p15:threadingInfo xmlns:p15="http://schemas.microsoft.com/office/powerpoint/2012/main" timeZoneBias="-120"/>
      </p:ext>
    </p:extLst>
  </p:cm>
</p:cmLst>
</file>

<file path=ppt/comments/comment24.xml><?xml version="1.0" encoding="utf-8"?>
<p:cmLst xmlns:a="http://schemas.openxmlformats.org/drawingml/2006/main" xmlns:r="http://schemas.openxmlformats.org/officeDocument/2006/relationships" xmlns:p="http://schemas.openxmlformats.org/presentationml/2006/main">
  <p:cm authorId="1" dt="2020-11-23T21:10:25.304" idx="24">
    <p:pos x="10" y="10"/>
    <p:text>Ouida.
«Невисокого зросту, з зловісним, розумним обличчям і з голосом, схожим на ніж» – так була описана сучасником  Марія Луїза Раме. Будучи успішним новелістом, вона жила розкішним життям. Жила в багатьох країнах, іноді кількість її собак доходила до тридцяти. Писала в ліжку при свічках, захована від денного світла фіранками й оточена фіолетовими квітами. За її життя було написано понад 40 романів, а також розповіді, дитячі книги і нариси. Сюжети для книг і персонажі нагадували гостей, яких вона запрошувала до своїх салонів. Підписувалась псевдонімом Ouida - саме так вона у дитинстві вимовляла своє власне ім’я «Луїза» (19 творів англ., фр., пол. мовами знаходиться в фонді ЦНБ)</p:text>
    <p:extLst>
      <p:ext uri="{C676402C-5697-4E1C-873F-D02D1690AC5C}">
        <p15:threadingInfo xmlns:p15="http://schemas.microsoft.com/office/powerpoint/2012/main" timeZoneBias="-120"/>
      </p:ext>
    </p:extLst>
  </p:cm>
</p:cmLst>
</file>

<file path=ppt/comments/comment25.xml><?xml version="1.0" encoding="utf-8"?>
<p:cmLst xmlns:a="http://schemas.openxmlformats.org/drawingml/2006/main" xmlns:r="http://schemas.openxmlformats.org/officeDocument/2006/relationships" xmlns:p="http://schemas.openxmlformats.org/presentationml/2006/main">
  <p:cm authorId="1" dt="2020-11-23T21:11:43.250" idx="25">
    <p:pos x="10" y="10"/>
    <p:text>Gyp.
Гучним, незвичним іменем підписані твори французької письменниці Сібілла Габріель Рікетті де Мірабо, графиня Мартель,  ЇЇ перу належить більше ста романів і новел, в яких у гумористичних тонах змальовано життя французької аристократії і буржуазії в кінці XIX – на початку XX століття. Письменниця тримала салон, який відвідувала літературна еліта того часу: Марсель Пруст, Альфонс Доде, Анатоль Франс та ін.. Цікавим виявилося походження її літературного імені Gyp. Будучи фанаткою творів Чарльза Дікенса, письменниця вдалася до свого псевдоніму за аналогією клички маленької собачки Jip з твору «David Copperfield» (у фонді ЦНБ аж 56(!) примірників).</p:text>
    <p:extLst>
      <p:ext uri="{C676402C-5697-4E1C-873F-D02D1690AC5C}">
        <p15:threadingInfo xmlns:p15="http://schemas.microsoft.com/office/powerpoint/2012/main" timeZoneBias="-120"/>
      </p:ext>
    </p:extLst>
  </p:cm>
</p:cmLst>
</file>

<file path=ppt/comments/comment26.xml><?xml version="1.0" encoding="utf-8"?>
<p:cmLst xmlns:a="http://schemas.openxmlformats.org/drawingml/2006/main" xmlns:r="http://schemas.openxmlformats.org/officeDocument/2006/relationships" xmlns:p="http://schemas.openxmlformats.org/presentationml/2006/main">
  <p:cm authorId="1" dt="2020-11-23T21:12:55.469" idx="26">
    <p:pos x="10" y="10"/>
    <p:text>Ми не будемо закінчувати фразою, як у багатьох детективах: всі події і герої вигадані, будь-які збіги з реальними особистостями випадкові. Ми закінчимо так:
Твори всіх авторів, які згадані в цій доповіді, є в наявності у фондах ЦНБ. І перед бібліотекарем постає завдання продовжувати роботу для складання власної бази псевдонімів, встановлювати зв’язки між справжнім іменем автора та вигаданим, та розкривати авторство маловідомих письменників минулого.</p:text>
    <p:extLst>
      <p:ext uri="{C676402C-5697-4E1C-873F-D02D1690AC5C}">
        <p15:threadingInfo xmlns:p15="http://schemas.microsoft.com/office/powerpoint/2012/main" timeZoneBias="-120"/>
      </p:ext>
    </p:extLst>
  </p:cm>
</p:cmLst>
</file>

<file path=ppt/comments/comment27.xml><?xml version="1.0" encoding="utf-8"?>
<p:cmLst xmlns:a="http://schemas.openxmlformats.org/drawingml/2006/main" xmlns:r="http://schemas.openxmlformats.org/officeDocument/2006/relationships" xmlns:p="http://schemas.openxmlformats.org/presentationml/2006/main">
  <p:cm authorId="1" dt="2020-11-23T21:18:09.047" idx="28">
    <p:pos x="146" y="146"/>
    <p:text>Дякуємо за увагу!</p:text>
    <p:extLst>
      <p:ext uri="{C676402C-5697-4E1C-873F-D02D1690AC5C}">
        <p15:threadingInfo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0-11-23T20:48:11.590" idx="3">
    <p:pos x="10" y="10"/>
    <p:text>Установлення авторства того чи іншого твору важливе для бібліотеки, адже ми повинні надати користувачеві максимально правдиві й розширені дані про те чи інше видання та відобразити їх в електронному каталозі. Проте нам стає цього замало. Ми занурюємося глибше і намагаємося з’ясувати, що змушувало письменників XIX сторіччя використовували псевдоніми? А також відповісти на питання: яку таємницю приховує і що означає той чи інший псевдонім?</p:text>
    <p:extLst>
      <p:ext uri="{C676402C-5697-4E1C-873F-D02D1690AC5C}">
        <p15:threadingInfo xmlns:p15="http://schemas.microsoft.com/office/powerpoint/2012/main" timeZoneBias="-1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0-11-23T20:48:52.679" idx="4">
    <p:pos x="10" y="10"/>
    <p:text>Феномен використання псевдонімів простежується ще від часів Стародавнього Риму. За допомогою псевдонімів автори приховують свої твори під фіктивними, переважно неіснуючими іменами. Це і окремі літерами або власні ініціалами, це взагалі вигадані імена; це скороченнями або всілякі знаки.</p:text>
    <p:extLst>
      <p:ext uri="{C676402C-5697-4E1C-873F-D02D1690AC5C}">
        <p15:threadingInfo xmlns:p15="http://schemas.microsoft.com/office/powerpoint/2012/main" timeZoneBias="-12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0-11-23T20:50:12.011" idx="5">
    <p:pos x="10" y="10"/>
    <p:text>До вашої уваги декілька варіантів прихованих імен.
В першому випадку автор підписався ініціалами, нам вдалося з’ясувати, що ініціали належать польському журналісту й письменнику Яну Канті Грегоровичу, в своїх творах він торкався проблем села.
Псевдонім Аббат з зірочками належить Жанну Іполіту Мішо (Jean Hippolyte Michon), популярному французьському письменнику, яким було написано декілька антиклерікальних творів.
Третій приклад прихованого імені автора належить жінці-письменниці. Ім’я приховане у цікавий спосіб: надається назва твору і під ним підпис-підказка про вже відомий раніше твір цього автора.</p:text>
    <p:extLst>
      <p:ext uri="{C676402C-5697-4E1C-873F-D02D1690AC5C}">
        <p15:threadingInfo xmlns:p15="http://schemas.microsoft.com/office/powerpoint/2012/main" timeZoneBias="-12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0-11-23T20:52:35.902" idx="6">
    <p:pos x="10" y="10"/>
    <p:text>Інколи бібліотекарю щастить і сам автор розкриває своє справжнє ім’я, залишаючи на примірнику власний автограф. Ми бачимо роман під назвою “Amour et Vaillance", підписаний псевдонімом Tib. Завдяки авторгафу “Подарунок автора бібліотеці Університету Харкова», нам вдалося з’ясувати, що авторство роману належить французській письменниці Летісії Сое-ле Рой.</p:text>
    <p:extLst>
      <p:ext uri="{C676402C-5697-4E1C-873F-D02D1690AC5C}">
        <p15:threadingInfo xmlns:p15="http://schemas.microsoft.com/office/powerpoint/2012/main" timeZoneBias="-12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20-11-23T20:54:01.625" idx="7">
    <p:pos x="10" y="10"/>
    <p:text>Шляхи встановлення справжніх імен: 
У першу чергу ми використовуємо можливі словники, енциклопедії, довідники у пошуках вказівки на використання псевдонимів або ініціалів.
Інколи ми звертаємося до електронних бібліотек оцифрованих видань: Gallika, Hathitrust Digital Library, Bayerische Staatsbibliothek Digital (Баварської Державної Цифрової Бібліотеки)</p:text>
    <p:extLst>
      <p:ext uri="{C676402C-5697-4E1C-873F-D02D1690AC5C}">
        <p15:threadingInfo xmlns:p15="http://schemas.microsoft.com/office/powerpoint/2012/main" timeZoneBias="-12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20-11-23T20:54:37.380" idx="8">
    <p:pos x="10" y="10"/>
    <p:text>Взагалі існує близько п’ятдесяти видів псевдонимів. Учені-філологи намагалися проаналізувати причини і способи виникнення псевдонімів, оцінити їх вплив на життя людини та класифікувати...
База нашої бібліотеки налічує близько вісімдесяти псевдонімів авторів Західної Європи, які жили, публікували свої твори у XIX ст.. Ми спробували класифікувати найбільш цікаві з цих.</p:text>
    <p:extLst>
      <p:ext uri="{C676402C-5697-4E1C-873F-D02D1690AC5C}">
        <p15:threadingInfo xmlns:p15="http://schemas.microsoft.com/office/powerpoint/2012/main" timeZoneBias="-12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20-11-23T20:55:43.804" idx="9">
    <p:pos x="10" y="10"/>
    <p:text>Деякі автори були змушені тримати своє ім'я в таємниці через побоювання переслідувань. Це автори творів викривального змісту, революціонери, політичні діячі того часу.
Французький інженер і архітектор, дизайнер, художник, гравер і мистецтвознавець XIX ст. Фердинанд де Дартейн, підписував свої роботи з архітектури своїм справжнім прізвищем. Проте кілька політично ангажованих робіт було написано ним під псевдонімом Jean Heimweh. «Heimweh»  – у перекладі з нім. означає «той, що сумує за домівкою».
Польський поет, сатирик, редактор, видавець Миколай Бернацький писав сатиричні твори, у яких  критикував консерватизм шляхти, тому використовував псевдонім Rodoć.
Публіцист Барон Федір Іванович Фіркс, дійсний статський радник XIX ст. писав свої викривальні етюди і нариси , які присвячувалися питанням внутрішньої російської політики, а також питанню звільнення селян від кріпацтва, відомий під псевдонімом D. K. Schedo-Ferroti.</p:text>
    <p:extLst>
      <p:ext uri="{C676402C-5697-4E1C-873F-D02D1690AC5C}">
        <p15:threadingInfo xmlns:p15="http://schemas.microsoft.com/office/powerpoint/2012/main" timeZoneBias="-12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BB8374D6-6F8D-4D0E-8BD0-2898AFEA765E}"/>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uk-UA"/>
          </a:p>
        </p:txBody>
      </p:sp>
      <p:sp>
        <p:nvSpPr>
          <p:cNvPr id="3" name="Подзаголовок 2">
            <a:extLst>
              <a:ext uri="{FF2B5EF4-FFF2-40B4-BE49-F238E27FC236}">
                <a16:creationId xmlns="" xmlns:a16="http://schemas.microsoft.com/office/drawing/2014/main" id="{0E964B7C-C63A-4DA8-9BF1-7F5CC8FE952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uk-UA"/>
          </a:p>
        </p:txBody>
      </p:sp>
      <p:sp>
        <p:nvSpPr>
          <p:cNvPr id="4" name="Дата 3">
            <a:extLst>
              <a:ext uri="{FF2B5EF4-FFF2-40B4-BE49-F238E27FC236}">
                <a16:creationId xmlns="" xmlns:a16="http://schemas.microsoft.com/office/drawing/2014/main" id="{9C29843A-AB9B-40AC-9D7B-BF422EE1B0CE}"/>
              </a:ext>
            </a:extLst>
          </p:cNvPr>
          <p:cNvSpPr>
            <a:spLocks noGrp="1"/>
          </p:cNvSpPr>
          <p:nvPr>
            <p:ph type="dt" sz="half" idx="10"/>
          </p:nvPr>
        </p:nvSpPr>
        <p:spPr/>
        <p:txBody>
          <a:bodyPr/>
          <a:lstStyle/>
          <a:p>
            <a:fld id="{997325C7-C266-4D8A-8BF9-0C7875D44A6D}" type="datetimeFigureOut">
              <a:rPr lang="uk-UA" smtClean="0"/>
              <a:t>23.12.2020</a:t>
            </a:fld>
            <a:endParaRPr lang="uk-UA"/>
          </a:p>
        </p:txBody>
      </p:sp>
      <p:sp>
        <p:nvSpPr>
          <p:cNvPr id="5" name="Нижний колонтитул 4">
            <a:extLst>
              <a:ext uri="{FF2B5EF4-FFF2-40B4-BE49-F238E27FC236}">
                <a16:creationId xmlns="" xmlns:a16="http://schemas.microsoft.com/office/drawing/2014/main" id="{002934FC-0414-490F-B27E-C564CB28F4CD}"/>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 xmlns:a16="http://schemas.microsoft.com/office/drawing/2014/main" id="{2CB400BB-CB5C-4428-A560-6EA3DB4284E8}"/>
              </a:ext>
            </a:extLst>
          </p:cNvPr>
          <p:cNvSpPr>
            <a:spLocks noGrp="1"/>
          </p:cNvSpPr>
          <p:nvPr>
            <p:ph type="sldNum" sz="quarter" idx="12"/>
          </p:nvPr>
        </p:nvSpPr>
        <p:spPr/>
        <p:txBody>
          <a:bodyPr/>
          <a:lstStyle/>
          <a:p>
            <a:fld id="{407E8BE0-CEBD-459A-BA92-AB9303DA2EFF}" type="slidenum">
              <a:rPr lang="uk-UA" smtClean="0"/>
              <a:t>‹#›</a:t>
            </a:fld>
            <a:endParaRPr lang="uk-UA"/>
          </a:p>
        </p:txBody>
      </p:sp>
    </p:spTree>
    <p:extLst>
      <p:ext uri="{BB962C8B-B14F-4D97-AF65-F5344CB8AC3E}">
        <p14:creationId xmlns:p14="http://schemas.microsoft.com/office/powerpoint/2010/main" val="2197591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71336202-7AEA-4D73-B576-671902423B91}"/>
              </a:ext>
            </a:extLst>
          </p:cNvPr>
          <p:cNvSpPr>
            <a:spLocks noGrp="1"/>
          </p:cNvSpPr>
          <p:nvPr>
            <p:ph type="title"/>
          </p:nvPr>
        </p:nvSpPr>
        <p:spPr/>
        <p:txBody>
          <a:bodyPr/>
          <a:lstStyle/>
          <a:p>
            <a:r>
              <a:rPr lang="ru-RU"/>
              <a:t>Образец заголовка</a:t>
            </a:r>
            <a:endParaRPr lang="uk-UA"/>
          </a:p>
        </p:txBody>
      </p:sp>
      <p:sp>
        <p:nvSpPr>
          <p:cNvPr id="3" name="Вертикальный текст 2">
            <a:extLst>
              <a:ext uri="{FF2B5EF4-FFF2-40B4-BE49-F238E27FC236}">
                <a16:creationId xmlns="" xmlns:a16="http://schemas.microsoft.com/office/drawing/2014/main" id="{6854199C-F77F-48B2-B259-1B901946982F}"/>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Дата 3">
            <a:extLst>
              <a:ext uri="{FF2B5EF4-FFF2-40B4-BE49-F238E27FC236}">
                <a16:creationId xmlns="" xmlns:a16="http://schemas.microsoft.com/office/drawing/2014/main" id="{3340E412-6D81-4883-8A94-AF7142827DAC}"/>
              </a:ext>
            </a:extLst>
          </p:cNvPr>
          <p:cNvSpPr>
            <a:spLocks noGrp="1"/>
          </p:cNvSpPr>
          <p:nvPr>
            <p:ph type="dt" sz="half" idx="10"/>
          </p:nvPr>
        </p:nvSpPr>
        <p:spPr/>
        <p:txBody>
          <a:bodyPr/>
          <a:lstStyle/>
          <a:p>
            <a:fld id="{997325C7-C266-4D8A-8BF9-0C7875D44A6D}" type="datetimeFigureOut">
              <a:rPr lang="uk-UA" smtClean="0"/>
              <a:t>23.12.2020</a:t>
            </a:fld>
            <a:endParaRPr lang="uk-UA"/>
          </a:p>
        </p:txBody>
      </p:sp>
      <p:sp>
        <p:nvSpPr>
          <p:cNvPr id="5" name="Нижний колонтитул 4">
            <a:extLst>
              <a:ext uri="{FF2B5EF4-FFF2-40B4-BE49-F238E27FC236}">
                <a16:creationId xmlns="" xmlns:a16="http://schemas.microsoft.com/office/drawing/2014/main" id="{8444860A-60D5-48AC-A537-1438D6D96C84}"/>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 xmlns:a16="http://schemas.microsoft.com/office/drawing/2014/main" id="{FD276A5D-2C24-4F81-B044-30AAAB970F01}"/>
              </a:ext>
            </a:extLst>
          </p:cNvPr>
          <p:cNvSpPr>
            <a:spLocks noGrp="1"/>
          </p:cNvSpPr>
          <p:nvPr>
            <p:ph type="sldNum" sz="quarter" idx="12"/>
          </p:nvPr>
        </p:nvSpPr>
        <p:spPr/>
        <p:txBody>
          <a:bodyPr/>
          <a:lstStyle/>
          <a:p>
            <a:fld id="{407E8BE0-CEBD-459A-BA92-AB9303DA2EFF}" type="slidenum">
              <a:rPr lang="uk-UA" smtClean="0"/>
              <a:t>‹#›</a:t>
            </a:fld>
            <a:endParaRPr lang="uk-UA"/>
          </a:p>
        </p:txBody>
      </p:sp>
    </p:spTree>
    <p:extLst>
      <p:ext uri="{BB962C8B-B14F-4D97-AF65-F5344CB8AC3E}">
        <p14:creationId xmlns:p14="http://schemas.microsoft.com/office/powerpoint/2010/main" val="10432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 xmlns:a16="http://schemas.microsoft.com/office/drawing/2014/main" id="{D5C8278F-FB0A-44BD-B4AF-7C600CD8737D}"/>
              </a:ext>
            </a:extLst>
          </p:cNvPr>
          <p:cNvSpPr>
            <a:spLocks noGrp="1"/>
          </p:cNvSpPr>
          <p:nvPr>
            <p:ph type="title" orient="vert"/>
          </p:nvPr>
        </p:nvSpPr>
        <p:spPr>
          <a:xfrm>
            <a:off x="8724900" y="365125"/>
            <a:ext cx="2628900" cy="5811838"/>
          </a:xfrm>
        </p:spPr>
        <p:txBody>
          <a:bodyPr vert="eaVert"/>
          <a:lstStyle/>
          <a:p>
            <a:r>
              <a:rPr lang="ru-RU"/>
              <a:t>Образец заголовка</a:t>
            </a:r>
            <a:endParaRPr lang="uk-UA"/>
          </a:p>
        </p:txBody>
      </p:sp>
      <p:sp>
        <p:nvSpPr>
          <p:cNvPr id="3" name="Вертикальный текст 2">
            <a:extLst>
              <a:ext uri="{FF2B5EF4-FFF2-40B4-BE49-F238E27FC236}">
                <a16:creationId xmlns="" xmlns:a16="http://schemas.microsoft.com/office/drawing/2014/main" id="{01E923C8-8630-4624-80F7-0DCD4CC446FF}"/>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Дата 3">
            <a:extLst>
              <a:ext uri="{FF2B5EF4-FFF2-40B4-BE49-F238E27FC236}">
                <a16:creationId xmlns="" xmlns:a16="http://schemas.microsoft.com/office/drawing/2014/main" id="{F0AF3602-982E-4DB5-90B7-DD582E5CEFAB}"/>
              </a:ext>
            </a:extLst>
          </p:cNvPr>
          <p:cNvSpPr>
            <a:spLocks noGrp="1"/>
          </p:cNvSpPr>
          <p:nvPr>
            <p:ph type="dt" sz="half" idx="10"/>
          </p:nvPr>
        </p:nvSpPr>
        <p:spPr/>
        <p:txBody>
          <a:bodyPr/>
          <a:lstStyle/>
          <a:p>
            <a:fld id="{997325C7-C266-4D8A-8BF9-0C7875D44A6D}" type="datetimeFigureOut">
              <a:rPr lang="uk-UA" smtClean="0"/>
              <a:t>23.12.2020</a:t>
            </a:fld>
            <a:endParaRPr lang="uk-UA"/>
          </a:p>
        </p:txBody>
      </p:sp>
      <p:sp>
        <p:nvSpPr>
          <p:cNvPr id="5" name="Нижний колонтитул 4">
            <a:extLst>
              <a:ext uri="{FF2B5EF4-FFF2-40B4-BE49-F238E27FC236}">
                <a16:creationId xmlns="" xmlns:a16="http://schemas.microsoft.com/office/drawing/2014/main" id="{2D51F08B-7FB8-4753-BE25-D34525FE35A7}"/>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 xmlns:a16="http://schemas.microsoft.com/office/drawing/2014/main" id="{5167819B-2411-4D04-8B80-AC9D6F27FADF}"/>
              </a:ext>
            </a:extLst>
          </p:cNvPr>
          <p:cNvSpPr>
            <a:spLocks noGrp="1"/>
          </p:cNvSpPr>
          <p:nvPr>
            <p:ph type="sldNum" sz="quarter" idx="12"/>
          </p:nvPr>
        </p:nvSpPr>
        <p:spPr/>
        <p:txBody>
          <a:bodyPr/>
          <a:lstStyle/>
          <a:p>
            <a:fld id="{407E8BE0-CEBD-459A-BA92-AB9303DA2EFF}" type="slidenum">
              <a:rPr lang="uk-UA" smtClean="0"/>
              <a:t>‹#›</a:t>
            </a:fld>
            <a:endParaRPr lang="uk-UA"/>
          </a:p>
        </p:txBody>
      </p:sp>
    </p:spTree>
    <p:extLst>
      <p:ext uri="{BB962C8B-B14F-4D97-AF65-F5344CB8AC3E}">
        <p14:creationId xmlns:p14="http://schemas.microsoft.com/office/powerpoint/2010/main" val="2249032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8B61BFB1-5EDB-400A-90B1-4DF12B23ABA6}"/>
              </a:ext>
            </a:extLst>
          </p:cNvPr>
          <p:cNvSpPr>
            <a:spLocks noGrp="1"/>
          </p:cNvSpPr>
          <p:nvPr>
            <p:ph type="title"/>
          </p:nvPr>
        </p:nvSpPr>
        <p:spPr/>
        <p:txBody>
          <a:bodyPr/>
          <a:lstStyle/>
          <a:p>
            <a:r>
              <a:rPr lang="ru-RU"/>
              <a:t>Образец заголовка</a:t>
            </a:r>
            <a:endParaRPr lang="uk-UA"/>
          </a:p>
        </p:txBody>
      </p:sp>
      <p:sp>
        <p:nvSpPr>
          <p:cNvPr id="3" name="Объект 2">
            <a:extLst>
              <a:ext uri="{FF2B5EF4-FFF2-40B4-BE49-F238E27FC236}">
                <a16:creationId xmlns="" xmlns:a16="http://schemas.microsoft.com/office/drawing/2014/main" id="{B9F0A55C-5C2D-4B04-BBA9-62DB25D9A3D0}"/>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Дата 3">
            <a:extLst>
              <a:ext uri="{FF2B5EF4-FFF2-40B4-BE49-F238E27FC236}">
                <a16:creationId xmlns="" xmlns:a16="http://schemas.microsoft.com/office/drawing/2014/main" id="{E44C52B8-C4BF-4C4F-84E8-828F455E70B0}"/>
              </a:ext>
            </a:extLst>
          </p:cNvPr>
          <p:cNvSpPr>
            <a:spLocks noGrp="1"/>
          </p:cNvSpPr>
          <p:nvPr>
            <p:ph type="dt" sz="half" idx="10"/>
          </p:nvPr>
        </p:nvSpPr>
        <p:spPr/>
        <p:txBody>
          <a:bodyPr/>
          <a:lstStyle/>
          <a:p>
            <a:fld id="{997325C7-C266-4D8A-8BF9-0C7875D44A6D}" type="datetimeFigureOut">
              <a:rPr lang="uk-UA" smtClean="0"/>
              <a:t>23.12.2020</a:t>
            </a:fld>
            <a:endParaRPr lang="uk-UA"/>
          </a:p>
        </p:txBody>
      </p:sp>
      <p:sp>
        <p:nvSpPr>
          <p:cNvPr id="5" name="Нижний колонтитул 4">
            <a:extLst>
              <a:ext uri="{FF2B5EF4-FFF2-40B4-BE49-F238E27FC236}">
                <a16:creationId xmlns="" xmlns:a16="http://schemas.microsoft.com/office/drawing/2014/main" id="{034D991F-3118-4DEC-BBD5-78F7E6DB9CE5}"/>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 xmlns:a16="http://schemas.microsoft.com/office/drawing/2014/main" id="{4477FEEE-5704-496A-8D45-6CC87A20BF82}"/>
              </a:ext>
            </a:extLst>
          </p:cNvPr>
          <p:cNvSpPr>
            <a:spLocks noGrp="1"/>
          </p:cNvSpPr>
          <p:nvPr>
            <p:ph type="sldNum" sz="quarter" idx="12"/>
          </p:nvPr>
        </p:nvSpPr>
        <p:spPr/>
        <p:txBody>
          <a:bodyPr/>
          <a:lstStyle/>
          <a:p>
            <a:fld id="{407E8BE0-CEBD-459A-BA92-AB9303DA2EFF}" type="slidenum">
              <a:rPr lang="uk-UA" smtClean="0"/>
              <a:t>‹#›</a:t>
            </a:fld>
            <a:endParaRPr lang="uk-UA"/>
          </a:p>
        </p:txBody>
      </p:sp>
    </p:spTree>
    <p:extLst>
      <p:ext uri="{BB962C8B-B14F-4D97-AF65-F5344CB8AC3E}">
        <p14:creationId xmlns:p14="http://schemas.microsoft.com/office/powerpoint/2010/main" val="13563651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BFA5820E-DC74-4E1A-B41A-F6E9D3362BC7}"/>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uk-UA"/>
          </a:p>
        </p:txBody>
      </p:sp>
      <p:sp>
        <p:nvSpPr>
          <p:cNvPr id="3" name="Текст 2">
            <a:extLst>
              <a:ext uri="{FF2B5EF4-FFF2-40B4-BE49-F238E27FC236}">
                <a16:creationId xmlns="" xmlns:a16="http://schemas.microsoft.com/office/drawing/2014/main" id="{D757B860-A218-4469-83B0-8E5935A69E9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 xmlns:a16="http://schemas.microsoft.com/office/drawing/2014/main" id="{9FD8618A-CEF6-48D1-A109-B413840A85C7}"/>
              </a:ext>
            </a:extLst>
          </p:cNvPr>
          <p:cNvSpPr>
            <a:spLocks noGrp="1"/>
          </p:cNvSpPr>
          <p:nvPr>
            <p:ph type="dt" sz="half" idx="10"/>
          </p:nvPr>
        </p:nvSpPr>
        <p:spPr/>
        <p:txBody>
          <a:bodyPr/>
          <a:lstStyle/>
          <a:p>
            <a:fld id="{997325C7-C266-4D8A-8BF9-0C7875D44A6D}" type="datetimeFigureOut">
              <a:rPr lang="uk-UA" smtClean="0"/>
              <a:t>23.12.2020</a:t>
            </a:fld>
            <a:endParaRPr lang="uk-UA"/>
          </a:p>
        </p:txBody>
      </p:sp>
      <p:sp>
        <p:nvSpPr>
          <p:cNvPr id="5" name="Нижний колонтитул 4">
            <a:extLst>
              <a:ext uri="{FF2B5EF4-FFF2-40B4-BE49-F238E27FC236}">
                <a16:creationId xmlns="" xmlns:a16="http://schemas.microsoft.com/office/drawing/2014/main" id="{70F5E800-D46E-4991-B314-9BF91D90F998}"/>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 xmlns:a16="http://schemas.microsoft.com/office/drawing/2014/main" id="{3591E529-DA4C-4D18-9250-5E35A959D321}"/>
              </a:ext>
            </a:extLst>
          </p:cNvPr>
          <p:cNvSpPr>
            <a:spLocks noGrp="1"/>
          </p:cNvSpPr>
          <p:nvPr>
            <p:ph type="sldNum" sz="quarter" idx="12"/>
          </p:nvPr>
        </p:nvSpPr>
        <p:spPr/>
        <p:txBody>
          <a:bodyPr/>
          <a:lstStyle/>
          <a:p>
            <a:fld id="{407E8BE0-CEBD-459A-BA92-AB9303DA2EFF}" type="slidenum">
              <a:rPr lang="uk-UA" smtClean="0"/>
              <a:t>‹#›</a:t>
            </a:fld>
            <a:endParaRPr lang="uk-UA"/>
          </a:p>
        </p:txBody>
      </p:sp>
    </p:spTree>
    <p:extLst>
      <p:ext uri="{BB962C8B-B14F-4D97-AF65-F5344CB8AC3E}">
        <p14:creationId xmlns:p14="http://schemas.microsoft.com/office/powerpoint/2010/main" val="2971680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943CFC67-9F56-45B0-8CE7-5AE13C1D6413}"/>
              </a:ext>
            </a:extLst>
          </p:cNvPr>
          <p:cNvSpPr>
            <a:spLocks noGrp="1"/>
          </p:cNvSpPr>
          <p:nvPr>
            <p:ph type="title"/>
          </p:nvPr>
        </p:nvSpPr>
        <p:spPr/>
        <p:txBody>
          <a:bodyPr/>
          <a:lstStyle/>
          <a:p>
            <a:r>
              <a:rPr lang="ru-RU"/>
              <a:t>Образец заголовка</a:t>
            </a:r>
            <a:endParaRPr lang="uk-UA"/>
          </a:p>
        </p:txBody>
      </p:sp>
      <p:sp>
        <p:nvSpPr>
          <p:cNvPr id="3" name="Объект 2">
            <a:extLst>
              <a:ext uri="{FF2B5EF4-FFF2-40B4-BE49-F238E27FC236}">
                <a16:creationId xmlns="" xmlns:a16="http://schemas.microsoft.com/office/drawing/2014/main" id="{D7EAF9AA-4EB1-47F7-9B2D-AAC7DC6B1ECC}"/>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Объект 3">
            <a:extLst>
              <a:ext uri="{FF2B5EF4-FFF2-40B4-BE49-F238E27FC236}">
                <a16:creationId xmlns="" xmlns:a16="http://schemas.microsoft.com/office/drawing/2014/main" id="{DEC2B26A-EB5A-4B04-BBB2-CF9CF88D035C}"/>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5" name="Дата 4">
            <a:extLst>
              <a:ext uri="{FF2B5EF4-FFF2-40B4-BE49-F238E27FC236}">
                <a16:creationId xmlns="" xmlns:a16="http://schemas.microsoft.com/office/drawing/2014/main" id="{AF00668C-92C2-4061-B85F-8C6E447440A7}"/>
              </a:ext>
            </a:extLst>
          </p:cNvPr>
          <p:cNvSpPr>
            <a:spLocks noGrp="1"/>
          </p:cNvSpPr>
          <p:nvPr>
            <p:ph type="dt" sz="half" idx="10"/>
          </p:nvPr>
        </p:nvSpPr>
        <p:spPr/>
        <p:txBody>
          <a:bodyPr/>
          <a:lstStyle/>
          <a:p>
            <a:fld id="{997325C7-C266-4D8A-8BF9-0C7875D44A6D}" type="datetimeFigureOut">
              <a:rPr lang="uk-UA" smtClean="0"/>
              <a:t>23.12.2020</a:t>
            </a:fld>
            <a:endParaRPr lang="uk-UA"/>
          </a:p>
        </p:txBody>
      </p:sp>
      <p:sp>
        <p:nvSpPr>
          <p:cNvPr id="6" name="Нижний колонтитул 5">
            <a:extLst>
              <a:ext uri="{FF2B5EF4-FFF2-40B4-BE49-F238E27FC236}">
                <a16:creationId xmlns="" xmlns:a16="http://schemas.microsoft.com/office/drawing/2014/main" id="{A9D749BE-1971-4F3C-8AC9-4FE2841C4EA7}"/>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 xmlns:a16="http://schemas.microsoft.com/office/drawing/2014/main" id="{B6A934E0-007E-4F2B-8ECD-9EBB5F45213E}"/>
              </a:ext>
            </a:extLst>
          </p:cNvPr>
          <p:cNvSpPr>
            <a:spLocks noGrp="1"/>
          </p:cNvSpPr>
          <p:nvPr>
            <p:ph type="sldNum" sz="quarter" idx="12"/>
          </p:nvPr>
        </p:nvSpPr>
        <p:spPr/>
        <p:txBody>
          <a:bodyPr/>
          <a:lstStyle/>
          <a:p>
            <a:fld id="{407E8BE0-CEBD-459A-BA92-AB9303DA2EFF}" type="slidenum">
              <a:rPr lang="uk-UA" smtClean="0"/>
              <a:t>‹#›</a:t>
            </a:fld>
            <a:endParaRPr lang="uk-UA"/>
          </a:p>
        </p:txBody>
      </p:sp>
    </p:spTree>
    <p:extLst>
      <p:ext uri="{BB962C8B-B14F-4D97-AF65-F5344CB8AC3E}">
        <p14:creationId xmlns:p14="http://schemas.microsoft.com/office/powerpoint/2010/main" val="2372388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A8FD3506-067D-4425-B8E8-F3C6BC34FCBB}"/>
              </a:ext>
            </a:extLst>
          </p:cNvPr>
          <p:cNvSpPr>
            <a:spLocks noGrp="1"/>
          </p:cNvSpPr>
          <p:nvPr>
            <p:ph type="title"/>
          </p:nvPr>
        </p:nvSpPr>
        <p:spPr>
          <a:xfrm>
            <a:off x="839788" y="365125"/>
            <a:ext cx="10515600" cy="1325563"/>
          </a:xfrm>
        </p:spPr>
        <p:txBody>
          <a:bodyPr/>
          <a:lstStyle/>
          <a:p>
            <a:r>
              <a:rPr lang="ru-RU"/>
              <a:t>Образец заголовка</a:t>
            </a:r>
            <a:endParaRPr lang="uk-UA"/>
          </a:p>
        </p:txBody>
      </p:sp>
      <p:sp>
        <p:nvSpPr>
          <p:cNvPr id="3" name="Текст 2">
            <a:extLst>
              <a:ext uri="{FF2B5EF4-FFF2-40B4-BE49-F238E27FC236}">
                <a16:creationId xmlns="" xmlns:a16="http://schemas.microsoft.com/office/drawing/2014/main" id="{2C1B9BA5-77FF-41B7-91E3-B0066382FA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 xmlns:a16="http://schemas.microsoft.com/office/drawing/2014/main" id="{217E9854-E048-47C6-9159-42B08D0A8072}"/>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5" name="Текст 4">
            <a:extLst>
              <a:ext uri="{FF2B5EF4-FFF2-40B4-BE49-F238E27FC236}">
                <a16:creationId xmlns="" xmlns:a16="http://schemas.microsoft.com/office/drawing/2014/main" id="{FC01326C-216A-49BD-9910-D8F9A1A454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 xmlns:a16="http://schemas.microsoft.com/office/drawing/2014/main" id="{E05FAD22-A9EE-4F9D-B015-3C00DA41F37B}"/>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7" name="Дата 6">
            <a:extLst>
              <a:ext uri="{FF2B5EF4-FFF2-40B4-BE49-F238E27FC236}">
                <a16:creationId xmlns="" xmlns:a16="http://schemas.microsoft.com/office/drawing/2014/main" id="{2DC3FCD0-1CA6-484D-B53F-D5CA9081251E}"/>
              </a:ext>
            </a:extLst>
          </p:cNvPr>
          <p:cNvSpPr>
            <a:spLocks noGrp="1"/>
          </p:cNvSpPr>
          <p:nvPr>
            <p:ph type="dt" sz="half" idx="10"/>
          </p:nvPr>
        </p:nvSpPr>
        <p:spPr/>
        <p:txBody>
          <a:bodyPr/>
          <a:lstStyle/>
          <a:p>
            <a:fld id="{997325C7-C266-4D8A-8BF9-0C7875D44A6D}" type="datetimeFigureOut">
              <a:rPr lang="uk-UA" smtClean="0"/>
              <a:t>23.12.2020</a:t>
            </a:fld>
            <a:endParaRPr lang="uk-UA"/>
          </a:p>
        </p:txBody>
      </p:sp>
      <p:sp>
        <p:nvSpPr>
          <p:cNvPr id="8" name="Нижний колонтитул 7">
            <a:extLst>
              <a:ext uri="{FF2B5EF4-FFF2-40B4-BE49-F238E27FC236}">
                <a16:creationId xmlns="" xmlns:a16="http://schemas.microsoft.com/office/drawing/2014/main" id="{EFC76BEA-2B63-47FB-8A29-F4AA2F22CF0E}"/>
              </a:ext>
            </a:extLst>
          </p:cNvPr>
          <p:cNvSpPr>
            <a:spLocks noGrp="1"/>
          </p:cNvSpPr>
          <p:nvPr>
            <p:ph type="ftr" sz="quarter" idx="11"/>
          </p:nvPr>
        </p:nvSpPr>
        <p:spPr/>
        <p:txBody>
          <a:bodyPr/>
          <a:lstStyle/>
          <a:p>
            <a:endParaRPr lang="uk-UA"/>
          </a:p>
        </p:txBody>
      </p:sp>
      <p:sp>
        <p:nvSpPr>
          <p:cNvPr id="9" name="Номер слайда 8">
            <a:extLst>
              <a:ext uri="{FF2B5EF4-FFF2-40B4-BE49-F238E27FC236}">
                <a16:creationId xmlns="" xmlns:a16="http://schemas.microsoft.com/office/drawing/2014/main" id="{26E3EC39-540A-4D1D-8CEA-AC056176E534}"/>
              </a:ext>
            </a:extLst>
          </p:cNvPr>
          <p:cNvSpPr>
            <a:spLocks noGrp="1"/>
          </p:cNvSpPr>
          <p:nvPr>
            <p:ph type="sldNum" sz="quarter" idx="12"/>
          </p:nvPr>
        </p:nvSpPr>
        <p:spPr/>
        <p:txBody>
          <a:bodyPr/>
          <a:lstStyle/>
          <a:p>
            <a:fld id="{407E8BE0-CEBD-459A-BA92-AB9303DA2EFF}" type="slidenum">
              <a:rPr lang="uk-UA" smtClean="0"/>
              <a:t>‹#›</a:t>
            </a:fld>
            <a:endParaRPr lang="uk-UA"/>
          </a:p>
        </p:txBody>
      </p:sp>
    </p:spTree>
    <p:extLst>
      <p:ext uri="{BB962C8B-B14F-4D97-AF65-F5344CB8AC3E}">
        <p14:creationId xmlns:p14="http://schemas.microsoft.com/office/powerpoint/2010/main" val="518355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B5FF1C70-7334-4D73-8732-7AD80E540EA9}"/>
              </a:ext>
            </a:extLst>
          </p:cNvPr>
          <p:cNvSpPr>
            <a:spLocks noGrp="1"/>
          </p:cNvSpPr>
          <p:nvPr>
            <p:ph type="title"/>
          </p:nvPr>
        </p:nvSpPr>
        <p:spPr/>
        <p:txBody>
          <a:bodyPr/>
          <a:lstStyle/>
          <a:p>
            <a:r>
              <a:rPr lang="ru-RU"/>
              <a:t>Образец заголовка</a:t>
            </a:r>
            <a:endParaRPr lang="uk-UA"/>
          </a:p>
        </p:txBody>
      </p:sp>
      <p:sp>
        <p:nvSpPr>
          <p:cNvPr id="3" name="Дата 2">
            <a:extLst>
              <a:ext uri="{FF2B5EF4-FFF2-40B4-BE49-F238E27FC236}">
                <a16:creationId xmlns="" xmlns:a16="http://schemas.microsoft.com/office/drawing/2014/main" id="{E3E48AD4-226A-45DE-9C59-6B9617798B14}"/>
              </a:ext>
            </a:extLst>
          </p:cNvPr>
          <p:cNvSpPr>
            <a:spLocks noGrp="1"/>
          </p:cNvSpPr>
          <p:nvPr>
            <p:ph type="dt" sz="half" idx="10"/>
          </p:nvPr>
        </p:nvSpPr>
        <p:spPr/>
        <p:txBody>
          <a:bodyPr/>
          <a:lstStyle/>
          <a:p>
            <a:fld id="{997325C7-C266-4D8A-8BF9-0C7875D44A6D}" type="datetimeFigureOut">
              <a:rPr lang="uk-UA" smtClean="0"/>
              <a:t>23.12.2020</a:t>
            </a:fld>
            <a:endParaRPr lang="uk-UA"/>
          </a:p>
        </p:txBody>
      </p:sp>
      <p:sp>
        <p:nvSpPr>
          <p:cNvPr id="4" name="Нижний колонтитул 3">
            <a:extLst>
              <a:ext uri="{FF2B5EF4-FFF2-40B4-BE49-F238E27FC236}">
                <a16:creationId xmlns="" xmlns:a16="http://schemas.microsoft.com/office/drawing/2014/main" id="{D8581689-CD55-499C-BAF9-38336784E10D}"/>
              </a:ext>
            </a:extLst>
          </p:cNvPr>
          <p:cNvSpPr>
            <a:spLocks noGrp="1"/>
          </p:cNvSpPr>
          <p:nvPr>
            <p:ph type="ftr" sz="quarter" idx="11"/>
          </p:nvPr>
        </p:nvSpPr>
        <p:spPr/>
        <p:txBody>
          <a:bodyPr/>
          <a:lstStyle/>
          <a:p>
            <a:endParaRPr lang="uk-UA"/>
          </a:p>
        </p:txBody>
      </p:sp>
      <p:sp>
        <p:nvSpPr>
          <p:cNvPr id="5" name="Номер слайда 4">
            <a:extLst>
              <a:ext uri="{FF2B5EF4-FFF2-40B4-BE49-F238E27FC236}">
                <a16:creationId xmlns="" xmlns:a16="http://schemas.microsoft.com/office/drawing/2014/main" id="{FDB1EDA5-F0B9-4236-9291-3042EE6B3C47}"/>
              </a:ext>
            </a:extLst>
          </p:cNvPr>
          <p:cNvSpPr>
            <a:spLocks noGrp="1"/>
          </p:cNvSpPr>
          <p:nvPr>
            <p:ph type="sldNum" sz="quarter" idx="12"/>
          </p:nvPr>
        </p:nvSpPr>
        <p:spPr/>
        <p:txBody>
          <a:bodyPr/>
          <a:lstStyle/>
          <a:p>
            <a:fld id="{407E8BE0-CEBD-459A-BA92-AB9303DA2EFF}" type="slidenum">
              <a:rPr lang="uk-UA" smtClean="0"/>
              <a:t>‹#›</a:t>
            </a:fld>
            <a:endParaRPr lang="uk-UA"/>
          </a:p>
        </p:txBody>
      </p:sp>
    </p:spTree>
    <p:extLst>
      <p:ext uri="{BB962C8B-B14F-4D97-AF65-F5344CB8AC3E}">
        <p14:creationId xmlns:p14="http://schemas.microsoft.com/office/powerpoint/2010/main" val="35179809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 xmlns:a16="http://schemas.microsoft.com/office/drawing/2014/main" id="{009DA5F7-481D-4991-BB98-4FA694939079}"/>
              </a:ext>
            </a:extLst>
          </p:cNvPr>
          <p:cNvSpPr>
            <a:spLocks noGrp="1"/>
          </p:cNvSpPr>
          <p:nvPr>
            <p:ph type="dt" sz="half" idx="10"/>
          </p:nvPr>
        </p:nvSpPr>
        <p:spPr/>
        <p:txBody>
          <a:bodyPr/>
          <a:lstStyle/>
          <a:p>
            <a:fld id="{997325C7-C266-4D8A-8BF9-0C7875D44A6D}" type="datetimeFigureOut">
              <a:rPr lang="uk-UA" smtClean="0"/>
              <a:t>23.12.2020</a:t>
            </a:fld>
            <a:endParaRPr lang="uk-UA"/>
          </a:p>
        </p:txBody>
      </p:sp>
      <p:sp>
        <p:nvSpPr>
          <p:cNvPr id="3" name="Нижний колонтитул 2">
            <a:extLst>
              <a:ext uri="{FF2B5EF4-FFF2-40B4-BE49-F238E27FC236}">
                <a16:creationId xmlns="" xmlns:a16="http://schemas.microsoft.com/office/drawing/2014/main" id="{541D102E-46A5-4FF1-BC45-3D81B2273BC7}"/>
              </a:ext>
            </a:extLst>
          </p:cNvPr>
          <p:cNvSpPr>
            <a:spLocks noGrp="1"/>
          </p:cNvSpPr>
          <p:nvPr>
            <p:ph type="ftr" sz="quarter" idx="11"/>
          </p:nvPr>
        </p:nvSpPr>
        <p:spPr/>
        <p:txBody>
          <a:bodyPr/>
          <a:lstStyle/>
          <a:p>
            <a:endParaRPr lang="uk-UA"/>
          </a:p>
        </p:txBody>
      </p:sp>
      <p:sp>
        <p:nvSpPr>
          <p:cNvPr id="4" name="Номер слайда 3">
            <a:extLst>
              <a:ext uri="{FF2B5EF4-FFF2-40B4-BE49-F238E27FC236}">
                <a16:creationId xmlns="" xmlns:a16="http://schemas.microsoft.com/office/drawing/2014/main" id="{2FDACBA2-C56C-4CDB-AB21-88656CA5940D}"/>
              </a:ext>
            </a:extLst>
          </p:cNvPr>
          <p:cNvSpPr>
            <a:spLocks noGrp="1"/>
          </p:cNvSpPr>
          <p:nvPr>
            <p:ph type="sldNum" sz="quarter" idx="12"/>
          </p:nvPr>
        </p:nvSpPr>
        <p:spPr/>
        <p:txBody>
          <a:bodyPr/>
          <a:lstStyle/>
          <a:p>
            <a:fld id="{407E8BE0-CEBD-459A-BA92-AB9303DA2EFF}" type="slidenum">
              <a:rPr lang="uk-UA" smtClean="0"/>
              <a:t>‹#›</a:t>
            </a:fld>
            <a:endParaRPr lang="uk-UA"/>
          </a:p>
        </p:txBody>
      </p:sp>
    </p:spTree>
    <p:extLst>
      <p:ext uri="{BB962C8B-B14F-4D97-AF65-F5344CB8AC3E}">
        <p14:creationId xmlns:p14="http://schemas.microsoft.com/office/powerpoint/2010/main" val="1009803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C27D5AAB-8BB7-4BE1-BC0F-3274D9B116BC}"/>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uk-UA"/>
          </a:p>
        </p:txBody>
      </p:sp>
      <p:sp>
        <p:nvSpPr>
          <p:cNvPr id="3" name="Объект 2">
            <a:extLst>
              <a:ext uri="{FF2B5EF4-FFF2-40B4-BE49-F238E27FC236}">
                <a16:creationId xmlns="" xmlns:a16="http://schemas.microsoft.com/office/drawing/2014/main" id="{FBBEC961-6D98-4D84-921F-04BD0C0ABD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Текст 3">
            <a:extLst>
              <a:ext uri="{FF2B5EF4-FFF2-40B4-BE49-F238E27FC236}">
                <a16:creationId xmlns="" xmlns:a16="http://schemas.microsoft.com/office/drawing/2014/main" id="{06C3E318-7A3F-4C35-BB2E-AD9646B06E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 xmlns:a16="http://schemas.microsoft.com/office/drawing/2014/main" id="{61AB63D8-0B34-42A7-85B6-6ACAC4D203D7}"/>
              </a:ext>
            </a:extLst>
          </p:cNvPr>
          <p:cNvSpPr>
            <a:spLocks noGrp="1"/>
          </p:cNvSpPr>
          <p:nvPr>
            <p:ph type="dt" sz="half" idx="10"/>
          </p:nvPr>
        </p:nvSpPr>
        <p:spPr/>
        <p:txBody>
          <a:bodyPr/>
          <a:lstStyle/>
          <a:p>
            <a:fld id="{997325C7-C266-4D8A-8BF9-0C7875D44A6D}" type="datetimeFigureOut">
              <a:rPr lang="uk-UA" smtClean="0"/>
              <a:t>23.12.2020</a:t>
            </a:fld>
            <a:endParaRPr lang="uk-UA"/>
          </a:p>
        </p:txBody>
      </p:sp>
      <p:sp>
        <p:nvSpPr>
          <p:cNvPr id="6" name="Нижний колонтитул 5">
            <a:extLst>
              <a:ext uri="{FF2B5EF4-FFF2-40B4-BE49-F238E27FC236}">
                <a16:creationId xmlns="" xmlns:a16="http://schemas.microsoft.com/office/drawing/2014/main" id="{49C356EE-BE45-49AE-8200-65218971006E}"/>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 xmlns:a16="http://schemas.microsoft.com/office/drawing/2014/main" id="{99D50249-0B70-4398-90BE-84E4A4C056F7}"/>
              </a:ext>
            </a:extLst>
          </p:cNvPr>
          <p:cNvSpPr>
            <a:spLocks noGrp="1"/>
          </p:cNvSpPr>
          <p:nvPr>
            <p:ph type="sldNum" sz="quarter" idx="12"/>
          </p:nvPr>
        </p:nvSpPr>
        <p:spPr/>
        <p:txBody>
          <a:bodyPr/>
          <a:lstStyle/>
          <a:p>
            <a:fld id="{407E8BE0-CEBD-459A-BA92-AB9303DA2EFF}" type="slidenum">
              <a:rPr lang="uk-UA" smtClean="0"/>
              <a:t>‹#›</a:t>
            </a:fld>
            <a:endParaRPr lang="uk-UA"/>
          </a:p>
        </p:txBody>
      </p:sp>
    </p:spTree>
    <p:extLst>
      <p:ext uri="{BB962C8B-B14F-4D97-AF65-F5344CB8AC3E}">
        <p14:creationId xmlns:p14="http://schemas.microsoft.com/office/powerpoint/2010/main" val="2353499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13AEA243-9E5E-43B5-9412-0E4B9AC8FFC6}"/>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uk-UA"/>
          </a:p>
        </p:txBody>
      </p:sp>
      <p:sp>
        <p:nvSpPr>
          <p:cNvPr id="3" name="Рисунок 2">
            <a:extLst>
              <a:ext uri="{FF2B5EF4-FFF2-40B4-BE49-F238E27FC236}">
                <a16:creationId xmlns="" xmlns:a16="http://schemas.microsoft.com/office/drawing/2014/main" id="{729535F5-D38E-4CB2-8732-1A859F2736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a:extLst>
              <a:ext uri="{FF2B5EF4-FFF2-40B4-BE49-F238E27FC236}">
                <a16:creationId xmlns="" xmlns:a16="http://schemas.microsoft.com/office/drawing/2014/main" id="{03099DF8-5817-4B80-A943-D94BAAAA4F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 xmlns:a16="http://schemas.microsoft.com/office/drawing/2014/main" id="{665FCEF0-4F4C-467D-A6B6-5F1DC5B7A9F3}"/>
              </a:ext>
            </a:extLst>
          </p:cNvPr>
          <p:cNvSpPr>
            <a:spLocks noGrp="1"/>
          </p:cNvSpPr>
          <p:nvPr>
            <p:ph type="dt" sz="half" idx="10"/>
          </p:nvPr>
        </p:nvSpPr>
        <p:spPr/>
        <p:txBody>
          <a:bodyPr/>
          <a:lstStyle/>
          <a:p>
            <a:fld id="{997325C7-C266-4D8A-8BF9-0C7875D44A6D}" type="datetimeFigureOut">
              <a:rPr lang="uk-UA" smtClean="0"/>
              <a:t>23.12.2020</a:t>
            </a:fld>
            <a:endParaRPr lang="uk-UA"/>
          </a:p>
        </p:txBody>
      </p:sp>
      <p:sp>
        <p:nvSpPr>
          <p:cNvPr id="6" name="Нижний колонтитул 5">
            <a:extLst>
              <a:ext uri="{FF2B5EF4-FFF2-40B4-BE49-F238E27FC236}">
                <a16:creationId xmlns="" xmlns:a16="http://schemas.microsoft.com/office/drawing/2014/main" id="{4C4382CC-44DE-4DC9-82DF-C7F92AEC7E2B}"/>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 xmlns:a16="http://schemas.microsoft.com/office/drawing/2014/main" id="{37C27C39-53F9-47A3-95CE-BC64ADB6BDDD}"/>
              </a:ext>
            </a:extLst>
          </p:cNvPr>
          <p:cNvSpPr>
            <a:spLocks noGrp="1"/>
          </p:cNvSpPr>
          <p:nvPr>
            <p:ph type="sldNum" sz="quarter" idx="12"/>
          </p:nvPr>
        </p:nvSpPr>
        <p:spPr/>
        <p:txBody>
          <a:bodyPr/>
          <a:lstStyle/>
          <a:p>
            <a:fld id="{407E8BE0-CEBD-459A-BA92-AB9303DA2EFF}" type="slidenum">
              <a:rPr lang="uk-UA" smtClean="0"/>
              <a:t>‹#›</a:t>
            </a:fld>
            <a:endParaRPr lang="uk-UA"/>
          </a:p>
        </p:txBody>
      </p:sp>
    </p:spTree>
    <p:extLst>
      <p:ext uri="{BB962C8B-B14F-4D97-AF65-F5344CB8AC3E}">
        <p14:creationId xmlns:p14="http://schemas.microsoft.com/office/powerpoint/2010/main" val="688074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29977FB9-1218-4856-A432-5E60214547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uk-UA"/>
          </a:p>
        </p:txBody>
      </p:sp>
      <p:sp>
        <p:nvSpPr>
          <p:cNvPr id="3" name="Текст 2">
            <a:extLst>
              <a:ext uri="{FF2B5EF4-FFF2-40B4-BE49-F238E27FC236}">
                <a16:creationId xmlns="" xmlns:a16="http://schemas.microsoft.com/office/drawing/2014/main" id="{1965658A-8554-475A-B8D3-7D28B080DB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Дата 3">
            <a:extLst>
              <a:ext uri="{FF2B5EF4-FFF2-40B4-BE49-F238E27FC236}">
                <a16:creationId xmlns="" xmlns:a16="http://schemas.microsoft.com/office/drawing/2014/main" id="{889C6A97-C0E7-4102-8C76-702F817573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7325C7-C266-4D8A-8BF9-0C7875D44A6D}" type="datetimeFigureOut">
              <a:rPr lang="uk-UA" smtClean="0"/>
              <a:t>23.12.2020</a:t>
            </a:fld>
            <a:endParaRPr lang="uk-UA"/>
          </a:p>
        </p:txBody>
      </p:sp>
      <p:sp>
        <p:nvSpPr>
          <p:cNvPr id="5" name="Нижний колонтитул 4">
            <a:extLst>
              <a:ext uri="{FF2B5EF4-FFF2-40B4-BE49-F238E27FC236}">
                <a16:creationId xmlns="" xmlns:a16="http://schemas.microsoft.com/office/drawing/2014/main" id="{DF8B84FF-D2E4-49C7-AA2D-7F69DEC6996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a:extLst>
              <a:ext uri="{FF2B5EF4-FFF2-40B4-BE49-F238E27FC236}">
                <a16:creationId xmlns="" xmlns:a16="http://schemas.microsoft.com/office/drawing/2014/main" id="{8A0B62A6-867C-431A-9F69-6686158510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7E8BE0-CEBD-459A-BA92-AB9303DA2EFF}" type="slidenum">
              <a:rPr lang="uk-UA" smtClean="0"/>
              <a:t>‹#›</a:t>
            </a:fld>
            <a:endParaRPr lang="uk-UA"/>
          </a:p>
        </p:txBody>
      </p:sp>
    </p:spTree>
    <p:extLst>
      <p:ext uri="{BB962C8B-B14F-4D97-AF65-F5344CB8AC3E}">
        <p14:creationId xmlns:p14="http://schemas.microsoft.com/office/powerpoint/2010/main" val="17038434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gif"/><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comments" Target="../comments/commen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g"/><Relationship Id="rId1" Type="http://schemas.openxmlformats.org/officeDocument/2006/relationships/slideLayout" Target="../slideLayouts/slideLayout2.xml"/><Relationship Id="rId6" Type="http://schemas.openxmlformats.org/officeDocument/2006/relationships/comments" Target="../comments/comment11.xml"/><Relationship Id="rId5" Type="http://schemas.openxmlformats.org/officeDocument/2006/relationships/image" Target="../media/image21.jpeg"/><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comments" Target="../comments/comment12.xml"/></Relationships>
</file>

<file path=ppt/slides/_rels/slide13.xml.rels><?xml version="1.0" encoding="UTF-8" standalone="yes"?>
<Relationships xmlns="http://schemas.openxmlformats.org/package/2006/relationships"><Relationship Id="rId3" Type="http://schemas.openxmlformats.org/officeDocument/2006/relationships/comments" Target="../comments/comment13.xml"/><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14.xml"/><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 Id="rId5" Type="http://schemas.openxmlformats.org/officeDocument/2006/relationships/comments" Target="../comments/comment15.xml"/><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comments" Target="../comments/comment16.xml"/></Relationships>
</file>

<file path=ppt/slides/_rels/slide1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5" Type="http://schemas.openxmlformats.org/officeDocument/2006/relationships/comments" Target="../comments/comment17.xml"/><Relationship Id="rId4" Type="http://schemas.openxmlformats.org/officeDocument/2006/relationships/image" Target="../media/image32.jpeg"/></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comments" Target="../comments/comment18.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comments" Target="../comments/comment19.xml"/><Relationship Id="rId2"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comments" Target="../comments/comment2.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8" Type="http://schemas.openxmlformats.org/officeDocument/2006/relationships/comments" Target="../comments/comment20.xml"/><Relationship Id="rId3" Type="http://schemas.openxmlformats.org/officeDocument/2006/relationships/image" Target="../media/image41.gif"/><Relationship Id="rId7" Type="http://schemas.openxmlformats.org/officeDocument/2006/relationships/image" Target="../media/image45.jpe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comments" Target="../comments/comment21.xml"/><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2.xml"/><Relationship Id="rId6" Type="http://schemas.openxmlformats.org/officeDocument/2006/relationships/comments" Target="../comments/comment22.xml"/><Relationship Id="rId5" Type="http://schemas.openxmlformats.org/officeDocument/2006/relationships/image" Target="../media/image49.jpeg"/><Relationship Id="rId4" Type="http://schemas.openxmlformats.org/officeDocument/2006/relationships/image" Target="../media/image48.jpeg"/></Relationships>
</file>

<file path=ppt/slides/_rels/slide23.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png"/><Relationship Id="rId1" Type="http://schemas.openxmlformats.org/officeDocument/2006/relationships/slideLayout" Target="../slideLayouts/slideLayout2.xml"/><Relationship Id="rId5" Type="http://schemas.openxmlformats.org/officeDocument/2006/relationships/comments" Target="../comments/comment23.xml"/><Relationship Id="rId4" Type="http://schemas.openxmlformats.org/officeDocument/2006/relationships/image" Target="../media/image52.jpeg"/></Relationships>
</file>

<file path=ppt/slides/_rels/slide2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jpeg"/><Relationship Id="rId1" Type="http://schemas.openxmlformats.org/officeDocument/2006/relationships/slideLayout" Target="../slideLayouts/slideLayout2.xml"/><Relationship Id="rId4" Type="http://schemas.openxmlformats.org/officeDocument/2006/relationships/comments" Target="../comments/comment24.xml"/></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5" Type="http://schemas.openxmlformats.org/officeDocument/2006/relationships/comments" Target="../comments/comment25.xml"/><Relationship Id="rId4" Type="http://schemas.openxmlformats.org/officeDocument/2006/relationships/image" Target="../media/image57.png"/></Relationships>
</file>

<file path=ppt/slides/_rels/slide26.xml.rels><?xml version="1.0" encoding="UTF-8" standalone="yes"?>
<Relationships xmlns="http://schemas.openxmlformats.org/package/2006/relationships"><Relationship Id="rId2" Type="http://schemas.openxmlformats.org/officeDocument/2006/relationships/comments" Target="../comments/comment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58.gif"/><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comments" Target="../comments/comment27.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comments" Target="../comments/comment5.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comments" Target="../comments/comment6.xml"/></Relationships>
</file>

<file path=ppt/slides/_rels/slide7.xml.rels><?xml version="1.0" encoding="UTF-8" standalone="yes"?>
<Relationships xmlns="http://schemas.openxmlformats.org/package/2006/relationships"><Relationship Id="rId2" Type="http://schemas.openxmlformats.org/officeDocument/2006/relationships/comments" Target="../comments/comment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omments" Target="../comments/comment8.xml"/><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g"/><Relationship Id="rId1" Type="http://schemas.openxmlformats.org/officeDocument/2006/relationships/slideLayout" Target="../slideLayouts/slideLayout2.xml"/><Relationship Id="rId5" Type="http://schemas.openxmlformats.org/officeDocument/2006/relationships/comments" Target="../comments/comment9.xml"/><Relationship Id="rId4"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320181BA-FF60-4E2E-88C0-01EDDD8CEDC5}"/>
              </a:ext>
            </a:extLst>
          </p:cNvPr>
          <p:cNvSpPr>
            <a:spLocks noGrp="1"/>
          </p:cNvSpPr>
          <p:nvPr>
            <p:ph type="title"/>
          </p:nvPr>
        </p:nvSpPr>
        <p:spPr>
          <a:xfrm>
            <a:off x="838200" y="365125"/>
            <a:ext cx="10515600" cy="6247710"/>
          </a:xfrm>
        </p:spPr>
        <p:txBody>
          <a:bodyPr>
            <a:normAutofit/>
          </a:bodyPr>
          <a:lstStyle/>
          <a:p>
            <a:pPr algn="ctr"/>
            <a:r>
              <a:rPr lang="uk-UA" sz="5400" b="1" i="1" dirty="0">
                <a:solidFill>
                  <a:srgbClr val="0070C0"/>
                </a:solidFill>
                <a:latin typeface="Times New Roman" panose="02020603050405020304" pitchFamily="18" charset="0"/>
                <a:cs typeface="Times New Roman" panose="02020603050405020304" pitchFamily="18" charset="0"/>
              </a:rPr>
              <a:t>Коли бібліотекар стає слідчим: автори та псевдоніми</a:t>
            </a:r>
          </a:p>
        </p:txBody>
      </p:sp>
      <p:pic>
        <p:nvPicPr>
          <p:cNvPr id="2054" name="Picture 6" descr="Анимация Люди">
            <a:extLst>
              <a:ext uri="{FF2B5EF4-FFF2-40B4-BE49-F238E27FC236}">
                <a16:creationId xmlns="" xmlns:a16="http://schemas.microsoft.com/office/drawing/2014/main" id="{6F77CCB5-73D4-4A4D-8EA6-BB04DB140166}"/>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53142" y="3954921"/>
            <a:ext cx="1957536" cy="2035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66909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BE6684BC-5461-4D3F-96DC-CBF9E2B19F43}"/>
              </a:ext>
            </a:extLst>
          </p:cNvPr>
          <p:cNvSpPr>
            <a:spLocks noGrp="1"/>
          </p:cNvSpPr>
          <p:nvPr>
            <p:ph type="title"/>
          </p:nvPr>
        </p:nvSpPr>
        <p:spPr/>
        <p:txBody>
          <a:bodyPr>
            <a:normAutofit/>
          </a:bodyPr>
          <a:lstStyle/>
          <a:p>
            <a:pPr algn="ctr"/>
            <a:r>
              <a:rPr lang="uk-UA" sz="2800" dirty="0">
                <a:solidFill>
                  <a:srgbClr val="0070C0"/>
                </a:solidFill>
                <a:latin typeface="Times New Roman" panose="02020603050405020304" pitchFamily="18" charset="0"/>
                <a:ea typeface="Calibri" panose="020F0502020204030204" pitchFamily="34" charset="0"/>
              </a:rPr>
              <a:t>Тематика творів (викриття любовних пригод знатних осіб, висміювання їх вад)</a:t>
            </a:r>
            <a:endParaRPr lang="uk-UA" sz="2800" dirty="0"/>
          </a:p>
        </p:txBody>
      </p:sp>
      <p:pic>
        <p:nvPicPr>
          <p:cNvPr id="7" name="Объект 6">
            <a:extLst>
              <a:ext uri="{FF2B5EF4-FFF2-40B4-BE49-F238E27FC236}">
                <a16:creationId xmlns="" xmlns:a16="http://schemas.microsoft.com/office/drawing/2014/main" id="{E457FBEF-28FB-41F5-B12D-95624FD567F9}"/>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87959" y="1939997"/>
            <a:ext cx="2639568" cy="4032504"/>
          </a:xfrm>
        </p:spPr>
      </p:pic>
      <p:pic>
        <p:nvPicPr>
          <p:cNvPr id="8" name="Рисунок 7" descr="Картинки по запросу &quot;Magog. L'attentat de la rue Royale&quot;">
            <a:extLst>
              <a:ext uri="{FF2B5EF4-FFF2-40B4-BE49-F238E27FC236}">
                <a16:creationId xmlns="" xmlns:a16="http://schemas.microsoft.com/office/drawing/2014/main" id="{90935509-0CD9-4746-BE0F-93BC65CFB806}"/>
              </a:ext>
            </a:extLst>
          </p:cNvPr>
          <p:cNvPicPr/>
          <p:nvPr/>
        </p:nvPicPr>
        <p:blipFill>
          <a:blip r:embed="rId3" cstate="print"/>
          <a:srcRect/>
          <a:stretch>
            <a:fillRect/>
          </a:stretch>
        </p:blipFill>
        <p:spPr bwMode="auto">
          <a:xfrm>
            <a:off x="7489281" y="1849908"/>
            <a:ext cx="2639568" cy="4122593"/>
          </a:xfrm>
          <a:prstGeom prst="rect">
            <a:avLst/>
          </a:prstGeom>
          <a:noFill/>
          <a:ln w="9525">
            <a:noFill/>
            <a:miter lim="800000"/>
            <a:headEnd/>
            <a:tailEnd/>
          </a:ln>
        </p:spPr>
      </p:pic>
      <p:sp>
        <p:nvSpPr>
          <p:cNvPr id="3" name="Овал 2">
            <a:extLst>
              <a:ext uri="{FF2B5EF4-FFF2-40B4-BE49-F238E27FC236}">
                <a16:creationId xmlns="" xmlns:a16="http://schemas.microsoft.com/office/drawing/2014/main" id="{29F4FE28-EE3B-4957-A949-E66C670564D5}"/>
              </a:ext>
            </a:extLst>
          </p:cNvPr>
          <p:cNvSpPr/>
          <p:nvPr/>
        </p:nvSpPr>
        <p:spPr>
          <a:xfrm>
            <a:off x="2528888" y="4243388"/>
            <a:ext cx="1285875" cy="200025"/>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4" name="Овал 3">
            <a:extLst>
              <a:ext uri="{FF2B5EF4-FFF2-40B4-BE49-F238E27FC236}">
                <a16:creationId xmlns="" xmlns:a16="http://schemas.microsoft.com/office/drawing/2014/main" id="{6614E2CA-851B-4115-9772-334475CB8AEF}"/>
              </a:ext>
            </a:extLst>
          </p:cNvPr>
          <p:cNvSpPr/>
          <p:nvPr/>
        </p:nvSpPr>
        <p:spPr>
          <a:xfrm>
            <a:off x="8286750" y="2243138"/>
            <a:ext cx="1171575" cy="300037"/>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24800193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BB34604-A7E2-43B5-B3EB-7A49A825E6D4}"/>
              </a:ext>
            </a:extLst>
          </p:cNvPr>
          <p:cNvSpPr>
            <a:spLocks noGrp="1"/>
          </p:cNvSpPr>
          <p:nvPr>
            <p:ph type="title"/>
          </p:nvPr>
        </p:nvSpPr>
        <p:spPr/>
        <p:txBody>
          <a:bodyPr>
            <a:normAutofit/>
          </a:bodyPr>
          <a:lstStyle/>
          <a:p>
            <a:pPr algn="ctr"/>
            <a:r>
              <a:rPr lang="uk-UA" sz="3200" dirty="0">
                <a:solidFill>
                  <a:srgbClr val="0070C0"/>
                </a:solidFill>
                <a:latin typeface="Times New Roman" panose="02020603050405020304" pitchFamily="18" charset="0"/>
                <a:ea typeface="Calibri" panose="020F0502020204030204" pitchFamily="34" charset="0"/>
              </a:rPr>
              <a:t>Автори називаються іменем відомої історичної особи, бажаючи привернути до себе увагу </a:t>
            </a:r>
            <a:endParaRPr lang="uk-UA" dirty="0"/>
          </a:p>
        </p:txBody>
      </p:sp>
      <p:pic>
        <p:nvPicPr>
          <p:cNvPr id="5" name="Объект 4">
            <a:extLst>
              <a:ext uri="{FF2B5EF4-FFF2-40B4-BE49-F238E27FC236}">
                <a16:creationId xmlns="" xmlns:a16="http://schemas.microsoft.com/office/drawing/2014/main" id="{EE358668-D54E-45AB-A612-386CC82484A7}"/>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329082" y="1934135"/>
            <a:ext cx="2459915" cy="3977071"/>
          </a:xfrm>
        </p:spPr>
      </p:pic>
      <p:pic>
        <p:nvPicPr>
          <p:cNvPr id="7" name="Рисунок 6">
            <a:extLst>
              <a:ext uri="{FF2B5EF4-FFF2-40B4-BE49-F238E27FC236}">
                <a16:creationId xmlns="" xmlns:a16="http://schemas.microsoft.com/office/drawing/2014/main" id="{B2BD1E43-EBBC-480F-9859-FC2A786FCF4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37639" y="1877088"/>
            <a:ext cx="2545792" cy="4034118"/>
          </a:xfrm>
          <a:prstGeom prst="rect">
            <a:avLst/>
          </a:prstGeom>
        </p:spPr>
      </p:pic>
      <p:pic>
        <p:nvPicPr>
          <p:cNvPr id="9" name="Рисунок 8">
            <a:extLst>
              <a:ext uri="{FF2B5EF4-FFF2-40B4-BE49-F238E27FC236}">
                <a16:creationId xmlns="" xmlns:a16="http://schemas.microsoft.com/office/drawing/2014/main" id="{DD41DCF9-C493-457D-8155-7C09DBC09B9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771" y="2115494"/>
            <a:ext cx="2785085" cy="3795712"/>
          </a:xfrm>
          <a:prstGeom prst="rect">
            <a:avLst/>
          </a:prstGeom>
        </p:spPr>
      </p:pic>
      <p:pic>
        <p:nvPicPr>
          <p:cNvPr id="11" name="Рисунок 10">
            <a:extLst>
              <a:ext uri="{FF2B5EF4-FFF2-40B4-BE49-F238E27FC236}">
                <a16:creationId xmlns="" xmlns:a16="http://schemas.microsoft.com/office/drawing/2014/main" id="{8A4E76E2-2C29-4EBD-A6F5-3A04E4C85AB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44299" y="1877088"/>
            <a:ext cx="2577133" cy="4034118"/>
          </a:xfrm>
          <a:prstGeom prst="rect">
            <a:avLst/>
          </a:prstGeom>
        </p:spPr>
      </p:pic>
      <p:sp>
        <p:nvSpPr>
          <p:cNvPr id="3" name="Овал 2">
            <a:extLst>
              <a:ext uri="{FF2B5EF4-FFF2-40B4-BE49-F238E27FC236}">
                <a16:creationId xmlns="" xmlns:a16="http://schemas.microsoft.com/office/drawing/2014/main" id="{70198CAD-AC28-47E4-9BA8-AA60BEC87886}"/>
              </a:ext>
            </a:extLst>
          </p:cNvPr>
          <p:cNvSpPr/>
          <p:nvPr/>
        </p:nvSpPr>
        <p:spPr>
          <a:xfrm rot="1974144">
            <a:off x="1906811" y="3432066"/>
            <a:ext cx="467819" cy="800100"/>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4" name="Овал 3">
            <a:extLst>
              <a:ext uri="{FF2B5EF4-FFF2-40B4-BE49-F238E27FC236}">
                <a16:creationId xmlns="" xmlns:a16="http://schemas.microsoft.com/office/drawing/2014/main" id="{2C39DF46-65F9-4617-920C-F1E2CD601EF0}"/>
              </a:ext>
            </a:extLst>
          </p:cNvPr>
          <p:cNvSpPr/>
          <p:nvPr/>
        </p:nvSpPr>
        <p:spPr>
          <a:xfrm>
            <a:off x="3814763" y="1877088"/>
            <a:ext cx="1657350" cy="366050"/>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 name="Овал 5">
            <a:extLst>
              <a:ext uri="{FF2B5EF4-FFF2-40B4-BE49-F238E27FC236}">
                <a16:creationId xmlns="" xmlns:a16="http://schemas.microsoft.com/office/drawing/2014/main" id="{C798429A-AEC8-4439-8599-CCE780ED4335}"/>
              </a:ext>
            </a:extLst>
          </p:cNvPr>
          <p:cNvSpPr/>
          <p:nvPr/>
        </p:nvSpPr>
        <p:spPr>
          <a:xfrm>
            <a:off x="6800850" y="4295059"/>
            <a:ext cx="1528763" cy="319804"/>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8" name="Овал 7">
            <a:extLst>
              <a:ext uri="{FF2B5EF4-FFF2-40B4-BE49-F238E27FC236}">
                <a16:creationId xmlns="" xmlns:a16="http://schemas.microsoft.com/office/drawing/2014/main" id="{D574EA85-1454-42B0-A575-DC583C4C63C4}"/>
              </a:ext>
            </a:extLst>
          </p:cNvPr>
          <p:cNvSpPr/>
          <p:nvPr/>
        </p:nvSpPr>
        <p:spPr>
          <a:xfrm>
            <a:off x="9586913" y="2115494"/>
            <a:ext cx="1228725" cy="270519"/>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35390152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A8F550E-6108-4017-A936-90558F6E49D3}"/>
              </a:ext>
            </a:extLst>
          </p:cNvPr>
          <p:cNvSpPr>
            <a:spLocks noGrp="1"/>
          </p:cNvSpPr>
          <p:nvPr>
            <p:ph type="title"/>
          </p:nvPr>
        </p:nvSpPr>
        <p:spPr/>
        <p:txBody>
          <a:bodyPr>
            <a:normAutofit/>
          </a:bodyPr>
          <a:lstStyle/>
          <a:p>
            <a:pPr algn="ctr"/>
            <a:r>
              <a:rPr lang="uk-UA" sz="3200" dirty="0">
                <a:solidFill>
                  <a:srgbClr val="0070C0"/>
                </a:solidFill>
                <a:latin typeface="Times New Roman" panose="02020603050405020304" pitchFamily="18" charset="0"/>
                <a:ea typeface="Calibri" panose="020F0502020204030204" pitchFamily="34" charset="0"/>
              </a:rPr>
              <a:t>Автор працює в декількох жанрах і хоче відокремити ці проекти один від одного</a:t>
            </a:r>
            <a:endParaRPr lang="uk-UA" dirty="0"/>
          </a:p>
        </p:txBody>
      </p:sp>
      <p:pic>
        <p:nvPicPr>
          <p:cNvPr id="5" name="Объект 4">
            <a:extLst>
              <a:ext uri="{FF2B5EF4-FFF2-40B4-BE49-F238E27FC236}">
                <a16:creationId xmlns="" xmlns:a16="http://schemas.microsoft.com/office/drawing/2014/main" id="{82B47A25-9882-4B2F-A636-ECDC6E71481C}"/>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86616" y="1933202"/>
            <a:ext cx="2882974" cy="4351338"/>
          </a:xfrm>
        </p:spPr>
      </p:pic>
      <p:pic>
        <p:nvPicPr>
          <p:cNvPr id="7" name="Рисунок 6">
            <a:extLst>
              <a:ext uri="{FF2B5EF4-FFF2-40B4-BE49-F238E27FC236}">
                <a16:creationId xmlns="" xmlns:a16="http://schemas.microsoft.com/office/drawing/2014/main" id="{BB51B66D-806F-4A96-8C4C-A54C525C69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4761" y="1933202"/>
            <a:ext cx="2768301" cy="4351338"/>
          </a:xfrm>
          <a:prstGeom prst="rect">
            <a:avLst/>
          </a:prstGeom>
        </p:spPr>
      </p:pic>
      <p:sp>
        <p:nvSpPr>
          <p:cNvPr id="3" name="Овал 2">
            <a:extLst>
              <a:ext uri="{FF2B5EF4-FFF2-40B4-BE49-F238E27FC236}">
                <a16:creationId xmlns="" xmlns:a16="http://schemas.microsoft.com/office/drawing/2014/main" id="{AA3F34C0-D684-44AD-B462-9CE333029A8F}"/>
              </a:ext>
            </a:extLst>
          </p:cNvPr>
          <p:cNvSpPr/>
          <p:nvPr/>
        </p:nvSpPr>
        <p:spPr>
          <a:xfrm>
            <a:off x="2928938" y="2043113"/>
            <a:ext cx="1028700" cy="300037"/>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4" name="Овал 3">
            <a:extLst>
              <a:ext uri="{FF2B5EF4-FFF2-40B4-BE49-F238E27FC236}">
                <a16:creationId xmlns="" xmlns:a16="http://schemas.microsoft.com/office/drawing/2014/main" id="{233E4723-2C10-4226-8879-2D53D0644E17}"/>
              </a:ext>
            </a:extLst>
          </p:cNvPr>
          <p:cNvSpPr/>
          <p:nvPr/>
        </p:nvSpPr>
        <p:spPr>
          <a:xfrm>
            <a:off x="7743825" y="3786188"/>
            <a:ext cx="1271588" cy="228600"/>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2022186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8BDAF43B-6FE6-4DED-AAD7-AA26EE38E500}"/>
              </a:ext>
            </a:extLst>
          </p:cNvPr>
          <p:cNvSpPr>
            <a:spLocks noGrp="1"/>
          </p:cNvSpPr>
          <p:nvPr>
            <p:ph type="title"/>
          </p:nvPr>
        </p:nvSpPr>
        <p:spPr>
          <a:xfrm>
            <a:off x="838200" y="365125"/>
            <a:ext cx="10515600" cy="4598761"/>
          </a:xfrm>
        </p:spPr>
        <p:txBody>
          <a:bodyPr>
            <a:normAutofit/>
          </a:bodyPr>
          <a:lstStyle/>
          <a:p>
            <a:pPr algn="ctr"/>
            <a:r>
              <a:rPr lang="en-US" sz="9600" dirty="0">
                <a:solidFill>
                  <a:srgbClr val="0070C0"/>
                </a:solidFill>
                <a:latin typeface="Times New Roman" panose="02020603050405020304" pitchFamily="18" charset="0"/>
                <a:cs typeface="Times New Roman" panose="02020603050405020304" pitchFamily="18" charset="0"/>
              </a:rPr>
              <a:t>BOZ</a:t>
            </a:r>
            <a:endParaRPr lang="uk-UA" sz="9600"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7964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2000"/>
                                  </p:stCondLst>
                                  <p:childTnLst>
                                    <p:set>
                                      <p:cBhvr>
                                        <p:cTn id="6" dur="1" fill="hold">
                                          <p:stCondLst>
                                            <p:cond delay="0"/>
                                          </p:stCondLst>
                                        </p:cTn>
                                        <p:tgtEl>
                                          <p:spTgt spid="2"/>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8FE53BFB-EE7C-4ACC-AA77-ACCE544C4F6C}"/>
              </a:ext>
            </a:extLst>
          </p:cNvPr>
          <p:cNvSpPr>
            <a:spLocks noGrp="1"/>
          </p:cNvSpPr>
          <p:nvPr>
            <p:ph type="title"/>
          </p:nvPr>
        </p:nvSpPr>
        <p:spPr/>
        <p:txBody>
          <a:bodyPr/>
          <a:lstStyle/>
          <a:p>
            <a:pPr algn="ctr"/>
            <a:r>
              <a:rPr lang="en-US" dirty="0">
                <a:solidFill>
                  <a:srgbClr val="0070C0"/>
                </a:solidFill>
                <a:latin typeface="Times New Roman" panose="02020603050405020304" pitchFamily="18" charset="0"/>
                <a:cs typeface="Times New Roman" panose="02020603050405020304" pitchFamily="18" charset="0"/>
              </a:rPr>
              <a:t>Boz</a:t>
            </a:r>
            <a:endParaRPr lang="uk-UA" dirty="0"/>
          </a:p>
        </p:txBody>
      </p:sp>
      <p:pic>
        <p:nvPicPr>
          <p:cNvPr id="4" name="Объект 3">
            <a:extLst>
              <a:ext uri="{FF2B5EF4-FFF2-40B4-BE49-F238E27FC236}">
                <a16:creationId xmlns="" xmlns:a16="http://schemas.microsoft.com/office/drawing/2014/main" id="{18964ECD-3011-41F1-9B33-4E336879F5D9}"/>
              </a:ext>
            </a:extLst>
          </p:cNvPr>
          <p:cNvPicPr>
            <a:picLocks noGrp="1" noChangeAspect="1"/>
          </p:cNvPicPr>
          <p:nvPr>
            <p:ph idx="1"/>
          </p:nvPr>
        </p:nvPicPr>
        <p:blipFill>
          <a:blip r:embed="rId2"/>
          <a:stretch>
            <a:fillRect/>
          </a:stretch>
        </p:blipFill>
        <p:spPr>
          <a:xfrm>
            <a:off x="4326639" y="1828800"/>
            <a:ext cx="3427753" cy="4490357"/>
          </a:xfrm>
          <a:prstGeom prst="rect">
            <a:avLst/>
          </a:prstGeom>
        </p:spPr>
      </p:pic>
    </p:spTree>
    <p:extLst>
      <p:ext uri="{BB962C8B-B14F-4D97-AF65-F5344CB8AC3E}">
        <p14:creationId xmlns:p14="http://schemas.microsoft.com/office/powerpoint/2010/main" val="13196494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D23E2B9D-DEF5-4EC5-B578-A682EEF7082D}"/>
              </a:ext>
            </a:extLst>
          </p:cNvPr>
          <p:cNvSpPr>
            <a:spLocks noGrp="1"/>
          </p:cNvSpPr>
          <p:nvPr>
            <p:ph type="title"/>
          </p:nvPr>
        </p:nvSpPr>
        <p:spPr/>
        <p:txBody>
          <a:bodyPr/>
          <a:lstStyle/>
          <a:p>
            <a:pPr algn="ctr"/>
            <a:r>
              <a:rPr lang="en-US" dirty="0">
                <a:solidFill>
                  <a:srgbClr val="0070C0"/>
                </a:solidFill>
                <a:latin typeface="Times New Roman" panose="02020603050405020304" pitchFamily="18" charset="0"/>
                <a:cs typeface="Times New Roman" panose="02020603050405020304" pitchFamily="18" charset="0"/>
              </a:rPr>
              <a:t>Boz</a:t>
            </a:r>
            <a:endParaRPr lang="uk-UA" dirty="0">
              <a:solidFill>
                <a:srgbClr val="0070C0"/>
              </a:solidFill>
              <a:latin typeface="Times New Roman" panose="02020603050405020304" pitchFamily="18" charset="0"/>
              <a:cs typeface="Times New Roman" panose="02020603050405020304" pitchFamily="18" charset="0"/>
            </a:endParaRPr>
          </a:p>
        </p:txBody>
      </p:sp>
      <p:pic>
        <p:nvPicPr>
          <p:cNvPr id="4" name="Объект 3" descr="Картинки по запросу &quot;Boz's sämmtliche Werke. Klein Dorrit&quot;&quot;">
            <a:extLst>
              <a:ext uri="{FF2B5EF4-FFF2-40B4-BE49-F238E27FC236}">
                <a16:creationId xmlns="" xmlns:a16="http://schemas.microsoft.com/office/drawing/2014/main" id="{2B9B0F78-E969-4CA6-8107-C232D1D5099D}"/>
              </a:ext>
            </a:extLst>
          </p:cNvPr>
          <p:cNvPicPr>
            <a:picLocks noGrp="1"/>
          </p:cNvPicPr>
          <p:nvPr>
            <p:ph idx="1"/>
          </p:nvPr>
        </p:nvPicPr>
        <p:blipFill>
          <a:blip r:embed="rId2" cstate="print"/>
          <a:srcRect/>
          <a:stretch>
            <a:fillRect/>
          </a:stretch>
        </p:blipFill>
        <p:spPr bwMode="auto">
          <a:xfrm>
            <a:off x="4920872" y="1825625"/>
            <a:ext cx="2350255" cy="3660775"/>
          </a:xfrm>
          <a:prstGeom prst="rect">
            <a:avLst/>
          </a:prstGeom>
          <a:noFill/>
          <a:ln w="9525">
            <a:noFill/>
            <a:miter lim="800000"/>
            <a:headEnd/>
            <a:tailEnd/>
          </a:ln>
        </p:spPr>
      </p:pic>
      <p:pic>
        <p:nvPicPr>
          <p:cNvPr id="5" name="Рисунок 4">
            <a:extLst>
              <a:ext uri="{FF2B5EF4-FFF2-40B4-BE49-F238E27FC236}">
                <a16:creationId xmlns="" xmlns:a16="http://schemas.microsoft.com/office/drawing/2014/main" id="{74A71BB5-A801-4A3F-A305-B7CA8BEFC8D3}"/>
              </a:ext>
            </a:extLst>
          </p:cNvPr>
          <p:cNvPicPr>
            <a:picLocks noChangeAspect="1"/>
          </p:cNvPicPr>
          <p:nvPr/>
        </p:nvPicPr>
        <p:blipFill>
          <a:blip r:embed="rId3"/>
          <a:stretch>
            <a:fillRect/>
          </a:stretch>
        </p:blipFill>
        <p:spPr>
          <a:xfrm>
            <a:off x="386784" y="2182275"/>
            <a:ext cx="4268172" cy="3196549"/>
          </a:xfrm>
          <a:prstGeom prst="rect">
            <a:avLst/>
          </a:prstGeom>
        </p:spPr>
      </p:pic>
      <p:pic>
        <p:nvPicPr>
          <p:cNvPr id="6" name="Рисунок 5">
            <a:extLst>
              <a:ext uri="{FF2B5EF4-FFF2-40B4-BE49-F238E27FC236}">
                <a16:creationId xmlns="" xmlns:a16="http://schemas.microsoft.com/office/drawing/2014/main" id="{A01FBA55-78C2-44E0-8B12-73E068265CE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37253" y="1825625"/>
            <a:ext cx="2249953" cy="3660775"/>
          </a:xfrm>
          <a:prstGeom prst="rect">
            <a:avLst/>
          </a:prstGeom>
        </p:spPr>
      </p:pic>
      <p:sp>
        <p:nvSpPr>
          <p:cNvPr id="3" name="Овал 2">
            <a:extLst>
              <a:ext uri="{FF2B5EF4-FFF2-40B4-BE49-F238E27FC236}">
                <a16:creationId xmlns="" xmlns:a16="http://schemas.microsoft.com/office/drawing/2014/main" id="{4A0574E5-76F2-44C5-BAFA-347F68DF5483}"/>
              </a:ext>
            </a:extLst>
          </p:cNvPr>
          <p:cNvSpPr/>
          <p:nvPr/>
        </p:nvSpPr>
        <p:spPr>
          <a:xfrm>
            <a:off x="2514600" y="2400300"/>
            <a:ext cx="985838" cy="328613"/>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7" name="Овал 6">
            <a:extLst>
              <a:ext uri="{FF2B5EF4-FFF2-40B4-BE49-F238E27FC236}">
                <a16:creationId xmlns="" xmlns:a16="http://schemas.microsoft.com/office/drawing/2014/main" id="{5A94FF40-6605-4EE5-8980-74380B39F4B3}"/>
              </a:ext>
            </a:extLst>
          </p:cNvPr>
          <p:cNvSpPr/>
          <p:nvPr/>
        </p:nvSpPr>
        <p:spPr>
          <a:xfrm>
            <a:off x="5621082" y="2000250"/>
            <a:ext cx="951168" cy="285750"/>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8" name="Овал 7">
            <a:extLst>
              <a:ext uri="{FF2B5EF4-FFF2-40B4-BE49-F238E27FC236}">
                <a16:creationId xmlns="" xmlns:a16="http://schemas.microsoft.com/office/drawing/2014/main" id="{6CA0BB17-9493-4F02-8C24-C23E2FAE321F}"/>
              </a:ext>
            </a:extLst>
          </p:cNvPr>
          <p:cNvSpPr/>
          <p:nvPr/>
        </p:nvSpPr>
        <p:spPr>
          <a:xfrm>
            <a:off x="8758238" y="2843213"/>
            <a:ext cx="1114425" cy="328612"/>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25234088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25152C4A-0E71-4011-8A4E-EF97F7ACFFAC}"/>
              </a:ext>
            </a:extLst>
          </p:cNvPr>
          <p:cNvSpPr>
            <a:spLocks noGrp="1"/>
          </p:cNvSpPr>
          <p:nvPr>
            <p:ph type="title"/>
          </p:nvPr>
        </p:nvSpPr>
        <p:spPr/>
        <p:txBody>
          <a:bodyPr/>
          <a:lstStyle/>
          <a:p>
            <a:pPr algn="ctr"/>
            <a:r>
              <a:rPr lang="uk-UA" sz="3200" dirty="0">
                <a:solidFill>
                  <a:srgbClr val="0070C0"/>
                </a:solidFill>
                <a:latin typeface="Times New Roman" panose="02020603050405020304" pitchFamily="18" charset="0"/>
                <a:ea typeface="Calibri" panose="020F0502020204030204" pitchFamily="34" charset="0"/>
              </a:rPr>
              <a:t>Беручи псевдонім, автор приховує своє ім'я, що видає національність</a:t>
            </a:r>
            <a:endParaRPr lang="uk-UA" dirty="0"/>
          </a:p>
        </p:txBody>
      </p:sp>
      <p:pic>
        <p:nvPicPr>
          <p:cNvPr id="5" name="Объект 4">
            <a:extLst>
              <a:ext uri="{FF2B5EF4-FFF2-40B4-BE49-F238E27FC236}">
                <a16:creationId xmlns="" xmlns:a16="http://schemas.microsoft.com/office/drawing/2014/main" id="{B7A8CE20-95A7-4575-B170-3A13BA218C84}"/>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173194" y="1690688"/>
            <a:ext cx="2923219" cy="4351338"/>
          </a:xfrm>
        </p:spPr>
      </p:pic>
      <p:pic>
        <p:nvPicPr>
          <p:cNvPr id="7" name="Рисунок 6">
            <a:extLst>
              <a:ext uri="{FF2B5EF4-FFF2-40B4-BE49-F238E27FC236}">
                <a16:creationId xmlns="" xmlns:a16="http://schemas.microsoft.com/office/drawing/2014/main" id="{CB47D419-BDBC-4A81-9576-18974DE4516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92517" y="1580357"/>
            <a:ext cx="3026290" cy="4461669"/>
          </a:xfrm>
          <a:prstGeom prst="rect">
            <a:avLst/>
          </a:prstGeom>
        </p:spPr>
      </p:pic>
      <p:sp>
        <p:nvSpPr>
          <p:cNvPr id="3" name="Овал 2">
            <a:extLst>
              <a:ext uri="{FF2B5EF4-FFF2-40B4-BE49-F238E27FC236}">
                <a16:creationId xmlns="" xmlns:a16="http://schemas.microsoft.com/office/drawing/2014/main" id="{D84E2C6D-F632-4BA6-BA11-91165A1B5129}"/>
              </a:ext>
            </a:extLst>
          </p:cNvPr>
          <p:cNvSpPr/>
          <p:nvPr/>
        </p:nvSpPr>
        <p:spPr>
          <a:xfrm>
            <a:off x="2828925" y="2028825"/>
            <a:ext cx="1128713" cy="314325"/>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4" name="Овал 3">
            <a:extLst>
              <a:ext uri="{FF2B5EF4-FFF2-40B4-BE49-F238E27FC236}">
                <a16:creationId xmlns="" xmlns:a16="http://schemas.microsoft.com/office/drawing/2014/main" id="{5F7DA62D-1553-4C6F-89B5-645A3F06243E}"/>
              </a:ext>
            </a:extLst>
          </p:cNvPr>
          <p:cNvSpPr/>
          <p:nvPr/>
        </p:nvSpPr>
        <p:spPr>
          <a:xfrm>
            <a:off x="8072438" y="3743325"/>
            <a:ext cx="1200150" cy="400050"/>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27979443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5D099269-0FBC-4A7E-A7B0-DCE67BA0C9B1}"/>
              </a:ext>
            </a:extLst>
          </p:cNvPr>
          <p:cNvSpPr>
            <a:spLocks noGrp="1"/>
          </p:cNvSpPr>
          <p:nvPr>
            <p:ph type="title"/>
          </p:nvPr>
        </p:nvSpPr>
        <p:spPr/>
        <p:txBody>
          <a:bodyPr/>
          <a:lstStyle/>
          <a:p>
            <a:pPr algn="ctr"/>
            <a:r>
              <a:rPr lang="uk-UA" sz="2800" dirty="0">
                <a:solidFill>
                  <a:srgbClr val="0070C0"/>
                </a:solidFill>
                <a:latin typeface="Times New Roman" panose="02020603050405020304" pitchFamily="18" charset="0"/>
                <a:ea typeface="Calibri" panose="020F0502020204030204" pitchFamily="34" charset="0"/>
              </a:rPr>
              <a:t>Чиновникам, військовим заборонялося розвивати свої таланти на літературному терені</a:t>
            </a:r>
            <a:endParaRPr lang="uk-UA" dirty="0"/>
          </a:p>
        </p:txBody>
      </p:sp>
      <p:pic>
        <p:nvPicPr>
          <p:cNvPr id="5" name="Объект 4">
            <a:extLst>
              <a:ext uri="{FF2B5EF4-FFF2-40B4-BE49-F238E27FC236}">
                <a16:creationId xmlns="" xmlns:a16="http://schemas.microsoft.com/office/drawing/2014/main" id="{006C9262-B1AC-4F3D-AFE0-C112FBA22680}"/>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98949" y="1879413"/>
            <a:ext cx="2844661" cy="4351338"/>
          </a:xfrm>
        </p:spPr>
      </p:pic>
      <p:pic>
        <p:nvPicPr>
          <p:cNvPr id="7" name="Рисунок 6">
            <a:extLst>
              <a:ext uri="{FF2B5EF4-FFF2-40B4-BE49-F238E27FC236}">
                <a16:creationId xmlns="" xmlns:a16="http://schemas.microsoft.com/office/drawing/2014/main" id="{F0D570C1-6BB8-4505-9166-8B1ACEE181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95244" y="1879414"/>
            <a:ext cx="3023834" cy="4351338"/>
          </a:xfrm>
          <a:prstGeom prst="rect">
            <a:avLst/>
          </a:prstGeom>
        </p:spPr>
      </p:pic>
      <p:pic>
        <p:nvPicPr>
          <p:cNvPr id="9" name="Рисунок 8">
            <a:extLst>
              <a:ext uri="{FF2B5EF4-FFF2-40B4-BE49-F238E27FC236}">
                <a16:creationId xmlns="" xmlns:a16="http://schemas.microsoft.com/office/drawing/2014/main" id="{552929CF-448D-4CE9-86EE-02DC6370E7E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70712" y="1879413"/>
            <a:ext cx="2826353" cy="4351338"/>
          </a:xfrm>
          <a:prstGeom prst="rect">
            <a:avLst/>
          </a:prstGeom>
        </p:spPr>
      </p:pic>
      <p:sp>
        <p:nvSpPr>
          <p:cNvPr id="3" name="Овал 2">
            <a:extLst>
              <a:ext uri="{FF2B5EF4-FFF2-40B4-BE49-F238E27FC236}">
                <a16:creationId xmlns="" xmlns:a16="http://schemas.microsoft.com/office/drawing/2014/main" id="{F2413FAB-4FD4-45B6-8A2A-AC031C9617CB}"/>
              </a:ext>
            </a:extLst>
          </p:cNvPr>
          <p:cNvSpPr/>
          <p:nvPr/>
        </p:nvSpPr>
        <p:spPr>
          <a:xfrm>
            <a:off x="2071688" y="2171700"/>
            <a:ext cx="1200150" cy="342900"/>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4" name="Овал 3">
            <a:extLst>
              <a:ext uri="{FF2B5EF4-FFF2-40B4-BE49-F238E27FC236}">
                <a16:creationId xmlns="" xmlns:a16="http://schemas.microsoft.com/office/drawing/2014/main" id="{2BF58805-18D7-48CA-B21A-C08FB2B11414}"/>
              </a:ext>
            </a:extLst>
          </p:cNvPr>
          <p:cNvSpPr/>
          <p:nvPr/>
        </p:nvSpPr>
        <p:spPr>
          <a:xfrm>
            <a:off x="5400675" y="4086225"/>
            <a:ext cx="1685925" cy="285750"/>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 name="Овал 5">
            <a:extLst>
              <a:ext uri="{FF2B5EF4-FFF2-40B4-BE49-F238E27FC236}">
                <a16:creationId xmlns="" xmlns:a16="http://schemas.microsoft.com/office/drawing/2014/main" id="{5019B28B-9386-463C-8E56-3E7F76052AB2}"/>
              </a:ext>
            </a:extLst>
          </p:cNvPr>
          <p:cNvSpPr/>
          <p:nvPr/>
        </p:nvSpPr>
        <p:spPr>
          <a:xfrm>
            <a:off x="9758363" y="2814638"/>
            <a:ext cx="871537" cy="228600"/>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8083491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E1B38FB4-0667-4F02-80B9-05910207AA7C}"/>
              </a:ext>
            </a:extLst>
          </p:cNvPr>
          <p:cNvSpPr>
            <a:spLocks noGrp="1"/>
          </p:cNvSpPr>
          <p:nvPr>
            <p:ph type="title"/>
          </p:nvPr>
        </p:nvSpPr>
        <p:spPr/>
        <p:txBody>
          <a:bodyPr>
            <a:normAutofit/>
          </a:bodyPr>
          <a:lstStyle/>
          <a:p>
            <a:pPr algn="ctr"/>
            <a:r>
              <a:rPr lang="uk-UA" sz="2400" dirty="0">
                <a:solidFill>
                  <a:srgbClr val="0070C0"/>
                </a:solidFill>
                <a:latin typeface="Times New Roman" panose="02020603050405020304" pitchFamily="18" charset="0"/>
                <a:ea typeface="Calibri" panose="020F0502020204030204" pitchFamily="34" charset="0"/>
              </a:rPr>
              <a:t>Прагнення автора взяти «</a:t>
            </a:r>
            <a:r>
              <a:rPr lang="uk-UA" sz="2400" dirty="0" err="1">
                <a:solidFill>
                  <a:srgbClr val="0070C0"/>
                </a:solidFill>
                <a:latin typeface="Times New Roman" panose="02020603050405020304" pitchFamily="18" charset="0"/>
                <a:ea typeface="Calibri" panose="020F0502020204030204" pitchFamily="34" charset="0"/>
              </a:rPr>
              <a:t>промовляюче</a:t>
            </a:r>
            <a:r>
              <a:rPr lang="uk-UA" sz="2400" dirty="0">
                <a:solidFill>
                  <a:srgbClr val="0070C0"/>
                </a:solidFill>
                <a:latin typeface="Times New Roman" panose="02020603050405020304" pitchFamily="18" charset="0"/>
                <a:ea typeface="Calibri" panose="020F0502020204030204" pitchFamily="34" charset="0"/>
              </a:rPr>
              <a:t>», гучне ім’я, яке буде вказувати на його головну рису</a:t>
            </a:r>
            <a:endParaRPr lang="uk-UA" dirty="0"/>
          </a:p>
        </p:txBody>
      </p:sp>
      <p:pic>
        <p:nvPicPr>
          <p:cNvPr id="4" name="Объект 3">
            <a:extLst>
              <a:ext uri="{FF2B5EF4-FFF2-40B4-BE49-F238E27FC236}">
                <a16:creationId xmlns="" xmlns:a16="http://schemas.microsoft.com/office/drawing/2014/main" id="{F2729C44-3979-435B-8A2A-B9E33C57B7C3}"/>
              </a:ext>
            </a:extLst>
          </p:cNvPr>
          <p:cNvPicPr>
            <a:picLocks noGrp="1" noChangeAspect="1"/>
          </p:cNvPicPr>
          <p:nvPr>
            <p:ph idx="1"/>
          </p:nvPr>
        </p:nvPicPr>
        <p:blipFill>
          <a:blip r:embed="rId2"/>
          <a:stretch>
            <a:fillRect/>
          </a:stretch>
        </p:blipFill>
        <p:spPr>
          <a:xfrm>
            <a:off x="1194098" y="1690687"/>
            <a:ext cx="3442448" cy="4585169"/>
          </a:xfrm>
          <a:prstGeom prst="rect">
            <a:avLst/>
          </a:prstGeom>
        </p:spPr>
      </p:pic>
      <p:pic>
        <p:nvPicPr>
          <p:cNvPr id="6" name="Рисунок 5">
            <a:extLst>
              <a:ext uri="{FF2B5EF4-FFF2-40B4-BE49-F238E27FC236}">
                <a16:creationId xmlns="" xmlns:a16="http://schemas.microsoft.com/office/drawing/2014/main" id="{570630E5-E4F9-421B-BAF7-F03853D6F3B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29962" y="1570619"/>
            <a:ext cx="3194280" cy="4765636"/>
          </a:xfrm>
          <a:prstGeom prst="rect">
            <a:avLst/>
          </a:prstGeom>
        </p:spPr>
      </p:pic>
      <p:sp>
        <p:nvSpPr>
          <p:cNvPr id="3" name="Овал 2">
            <a:extLst>
              <a:ext uri="{FF2B5EF4-FFF2-40B4-BE49-F238E27FC236}">
                <a16:creationId xmlns="" xmlns:a16="http://schemas.microsoft.com/office/drawing/2014/main" id="{88DE5D46-7F1E-4D8C-AC67-EB99C47082F2}"/>
              </a:ext>
            </a:extLst>
          </p:cNvPr>
          <p:cNvSpPr/>
          <p:nvPr/>
        </p:nvSpPr>
        <p:spPr>
          <a:xfrm>
            <a:off x="8486775" y="4043363"/>
            <a:ext cx="471488" cy="342900"/>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17459529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E6248526-3D1C-4081-87CD-F6DEE6AD5368}"/>
              </a:ext>
            </a:extLst>
          </p:cNvPr>
          <p:cNvSpPr>
            <a:spLocks noGrp="1"/>
          </p:cNvSpPr>
          <p:nvPr>
            <p:ph type="title"/>
          </p:nvPr>
        </p:nvSpPr>
        <p:spPr/>
        <p:txBody>
          <a:bodyPr/>
          <a:lstStyle/>
          <a:p>
            <a:pPr algn="ctr"/>
            <a:r>
              <a:rPr lang="uk-UA" sz="2400" dirty="0">
                <a:solidFill>
                  <a:srgbClr val="0070C0"/>
                </a:solidFill>
                <a:latin typeface="Times New Roman" panose="02020603050405020304" pitchFamily="18" charset="0"/>
                <a:ea typeface="Calibri" panose="020F0502020204030204" pitchFamily="34" charset="0"/>
              </a:rPr>
              <a:t>Прагнення автора взяти «</a:t>
            </a:r>
            <a:r>
              <a:rPr lang="uk-UA" sz="2400" dirty="0" err="1">
                <a:solidFill>
                  <a:srgbClr val="0070C0"/>
                </a:solidFill>
                <a:latin typeface="Times New Roman" panose="02020603050405020304" pitchFamily="18" charset="0"/>
                <a:ea typeface="Calibri" panose="020F0502020204030204" pitchFamily="34" charset="0"/>
              </a:rPr>
              <a:t>промовляюче</a:t>
            </a:r>
            <a:r>
              <a:rPr lang="uk-UA" sz="2400" dirty="0">
                <a:solidFill>
                  <a:srgbClr val="0070C0"/>
                </a:solidFill>
                <a:latin typeface="Times New Roman" panose="02020603050405020304" pitchFamily="18" charset="0"/>
                <a:ea typeface="Calibri" panose="020F0502020204030204" pitchFamily="34" charset="0"/>
              </a:rPr>
              <a:t>», гучне ім’я, яке буде вказувати на його головну рису</a:t>
            </a:r>
            <a:endParaRPr lang="uk-UA" dirty="0"/>
          </a:p>
        </p:txBody>
      </p:sp>
      <p:pic>
        <p:nvPicPr>
          <p:cNvPr id="5" name="Объект 4">
            <a:extLst>
              <a:ext uri="{FF2B5EF4-FFF2-40B4-BE49-F238E27FC236}">
                <a16:creationId xmlns="" xmlns:a16="http://schemas.microsoft.com/office/drawing/2014/main" id="{23E3ED43-9DA9-4568-A189-B39569AB56AB}"/>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868986" y="1690688"/>
            <a:ext cx="2234876" cy="3596229"/>
          </a:xfrm>
        </p:spPr>
      </p:pic>
      <p:pic>
        <p:nvPicPr>
          <p:cNvPr id="6" name="Рисунок 5">
            <a:extLst>
              <a:ext uri="{FF2B5EF4-FFF2-40B4-BE49-F238E27FC236}">
                <a16:creationId xmlns="" xmlns:a16="http://schemas.microsoft.com/office/drawing/2014/main" id="{DE568FDF-2B9D-473E-8A4F-39294E164110}"/>
              </a:ext>
            </a:extLst>
          </p:cNvPr>
          <p:cNvPicPr>
            <a:picLocks noChangeAspect="1"/>
          </p:cNvPicPr>
          <p:nvPr/>
        </p:nvPicPr>
        <p:blipFill>
          <a:blip r:embed="rId3"/>
          <a:stretch>
            <a:fillRect/>
          </a:stretch>
        </p:blipFill>
        <p:spPr>
          <a:xfrm>
            <a:off x="6695970" y="3151646"/>
            <a:ext cx="2342118" cy="3457583"/>
          </a:xfrm>
          <a:prstGeom prst="rect">
            <a:avLst/>
          </a:prstGeom>
        </p:spPr>
      </p:pic>
      <p:pic>
        <p:nvPicPr>
          <p:cNvPr id="8" name="Рисунок 7">
            <a:extLst>
              <a:ext uri="{FF2B5EF4-FFF2-40B4-BE49-F238E27FC236}">
                <a16:creationId xmlns="" xmlns:a16="http://schemas.microsoft.com/office/drawing/2014/main" id="{4EC9D4DC-ADC1-41E3-9BA0-9F1A5293D62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5320" y="1660979"/>
            <a:ext cx="2198605" cy="3233750"/>
          </a:xfrm>
          <a:prstGeom prst="rect">
            <a:avLst/>
          </a:prstGeom>
        </p:spPr>
      </p:pic>
      <p:pic>
        <p:nvPicPr>
          <p:cNvPr id="10" name="Рисунок 9">
            <a:extLst>
              <a:ext uri="{FF2B5EF4-FFF2-40B4-BE49-F238E27FC236}">
                <a16:creationId xmlns="" xmlns:a16="http://schemas.microsoft.com/office/drawing/2014/main" id="{29C14537-1058-4011-815F-618B8A83948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38088" y="1700208"/>
            <a:ext cx="2243052" cy="3457583"/>
          </a:xfrm>
          <a:prstGeom prst="rect">
            <a:avLst/>
          </a:prstGeom>
        </p:spPr>
      </p:pic>
      <p:pic>
        <p:nvPicPr>
          <p:cNvPr id="12" name="Рисунок 11">
            <a:extLst>
              <a:ext uri="{FF2B5EF4-FFF2-40B4-BE49-F238E27FC236}">
                <a16:creationId xmlns="" xmlns:a16="http://schemas.microsoft.com/office/drawing/2014/main" id="{881D5A66-3F5E-48EB-9F3E-DAD74E7AC86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15189" y="3180229"/>
            <a:ext cx="2630466" cy="3429000"/>
          </a:xfrm>
          <a:prstGeom prst="rect">
            <a:avLst/>
          </a:prstGeom>
        </p:spPr>
      </p:pic>
      <p:sp>
        <p:nvSpPr>
          <p:cNvPr id="3" name="Овал 2">
            <a:extLst>
              <a:ext uri="{FF2B5EF4-FFF2-40B4-BE49-F238E27FC236}">
                <a16:creationId xmlns="" xmlns:a16="http://schemas.microsoft.com/office/drawing/2014/main" id="{5013D850-C5C5-4BDB-B1BB-6EB7BEF2199D}"/>
              </a:ext>
            </a:extLst>
          </p:cNvPr>
          <p:cNvSpPr/>
          <p:nvPr/>
        </p:nvSpPr>
        <p:spPr>
          <a:xfrm>
            <a:off x="1128713" y="1857375"/>
            <a:ext cx="542925" cy="228600"/>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4" name="Овал 3">
            <a:extLst>
              <a:ext uri="{FF2B5EF4-FFF2-40B4-BE49-F238E27FC236}">
                <a16:creationId xmlns="" xmlns:a16="http://schemas.microsoft.com/office/drawing/2014/main" id="{A640019F-5ED5-4AEB-ACB6-66CA7025D3CD}"/>
              </a:ext>
            </a:extLst>
          </p:cNvPr>
          <p:cNvSpPr/>
          <p:nvPr/>
        </p:nvSpPr>
        <p:spPr>
          <a:xfrm>
            <a:off x="3171825" y="3381829"/>
            <a:ext cx="1157288" cy="404359"/>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cxnSp>
        <p:nvCxnSpPr>
          <p:cNvPr id="13" name="Прямая со стрелкой 12">
            <a:extLst>
              <a:ext uri="{FF2B5EF4-FFF2-40B4-BE49-F238E27FC236}">
                <a16:creationId xmlns="" xmlns:a16="http://schemas.microsoft.com/office/drawing/2014/main" id="{55295BDC-217D-40B1-BDCC-EDEA89C12173}"/>
              </a:ext>
            </a:extLst>
          </p:cNvPr>
          <p:cNvCxnSpPr/>
          <p:nvPr/>
        </p:nvCxnSpPr>
        <p:spPr>
          <a:xfrm flipH="1">
            <a:off x="6096000" y="1357313"/>
            <a:ext cx="1776413" cy="7286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Овал 13">
            <a:extLst>
              <a:ext uri="{FF2B5EF4-FFF2-40B4-BE49-F238E27FC236}">
                <a16:creationId xmlns="" xmlns:a16="http://schemas.microsoft.com/office/drawing/2014/main" id="{384E41E5-1A8D-459C-94BC-5DC0C2755209}"/>
              </a:ext>
            </a:extLst>
          </p:cNvPr>
          <p:cNvSpPr/>
          <p:nvPr/>
        </p:nvSpPr>
        <p:spPr>
          <a:xfrm>
            <a:off x="6929438" y="4214813"/>
            <a:ext cx="1671637" cy="271462"/>
          </a:xfrm>
          <a:prstGeom prst="ellipse">
            <a:avLst/>
          </a:prstGeom>
          <a:solidFill>
            <a:schemeClr val="accent1">
              <a:alpha val="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5" name="Овал 14">
            <a:extLst>
              <a:ext uri="{FF2B5EF4-FFF2-40B4-BE49-F238E27FC236}">
                <a16:creationId xmlns="" xmlns:a16="http://schemas.microsoft.com/office/drawing/2014/main" id="{C90FA808-8074-46D3-93A1-BBFC21F6402D}"/>
              </a:ext>
            </a:extLst>
          </p:cNvPr>
          <p:cNvSpPr/>
          <p:nvPr/>
        </p:nvSpPr>
        <p:spPr>
          <a:xfrm>
            <a:off x="10101263" y="2900363"/>
            <a:ext cx="1042987" cy="481466"/>
          </a:xfrm>
          <a:prstGeom prst="ellipse">
            <a:avLst/>
          </a:prstGeom>
          <a:solidFill>
            <a:schemeClr val="accent1">
              <a:alpha val="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1434012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76044340-1306-40CF-A22B-065B14611FC3}"/>
              </a:ext>
            </a:extLst>
          </p:cNvPr>
          <p:cNvSpPr>
            <a:spLocks noGrp="1"/>
          </p:cNvSpPr>
          <p:nvPr>
            <p:ph type="title"/>
          </p:nvPr>
        </p:nvSpPr>
        <p:spPr/>
        <p:txBody>
          <a:bodyPr>
            <a:normAutofit/>
          </a:bodyPr>
          <a:lstStyle/>
          <a:p>
            <a:pPr algn="ctr"/>
            <a:r>
              <a:rPr lang="uk-UA" sz="4800" dirty="0">
                <a:solidFill>
                  <a:srgbClr val="0070C0"/>
                </a:solidFill>
                <a:latin typeface="Times New Roman" panose="02020603050405020304" pitchFamily="18" charset="0"/>
                <a:cs typeface="Times New Roman" panose="02020603050405020304" pitchFamily="18" charset="0"/>
              </a:rPr>
              <a:t>Дари</a:t>
            </a: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83325" y="1863306"/>
            <a:ext cx="2882920" cy="2846717"/>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545289">
            <a:off x="4527203" y="2289785"/>
            <a:ext cx="2031718" cy="1674872"/>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30050" y="4710023"/>
            <a:ext cx="4610476" cy="1702943"/>
          </a:xfrm>
          <a:prstGeom prst="rect">
            <a:avLst/>
          </a:prstGeom>
        </p:spPr>
      </p:pic>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54064" y="5002441"/>
            <a:ext cx="4585209" cy="1118105"/>
          </a:xfrm>
          <a:prstGeom prst="rect">
            <a:avLst/>
          </a:prstGeom>
        </p:spPr>
      </p:pic>
      <p:pic>
        <p:nvPicPr>
          <p:cNvPr id="8" name="Рисунок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19879" y="1757321"/>
            <a:ext cx="2312886" cy="3008075"/>
          </a:xfrm>
          <a:prstGeom prst="rect">
            <a:avLst/>
          </a:prstGeom>
        </p:spPr>
      </p:pic>
    </p:spTree>
    <p:extLst>
      <p:ext uri="{BB962C8B-B14F-4D97-AF65-F5344CB8AC3E}">
        <p14:creationId xmlns:p14="http://schemas.microsoft.com/office/powerpoint/2010/main" val="31858058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68812297-3C64-4393-9D55-02D80184FDFC}"/>
              </a:ext>
            </a:extLst>
          </p:cNvPr>
          <p:cNvSpPr>
            <a:spLocks noGrp="1"/>
          </p:cNvSpPr>
          <p:nvPr>
            <p:ph type="title"/>
          </p:nvPr>
        </p:nvSpPr>
        <p:spPr>
          <a:xfrm>
            <a:off x="877202" y="628045"/>
            <a:ext cx="10515600" cy="1325563"/>
          </a:xfrm>
        </p:spPr>
        <p:txBody>
          <a:bodyPr>
            <a:normAutofit fontScale="90000"/>
          </a:bodyPr>
          <a:lstStyle/>
          <a:p>
            <a:pPr algn="ctr"/>
            <a:r>
              <a:rPr lang="uk-UA" sz="3200" dirty="0">
                <a:solidFill>
                  <a:srgbClr val="0070C0"/>
                </a:solidFill>
                <a:latin typeface="Times New Roman" panose="02020603050405020304" pitchFamily="18" charset="0"/>
                <a:ea typeface="Calibri" panose="020F0502020204030204" pitchFamily="34" charset="0"/>
              </a:rPr>
              <a:t>Автор змінює </a:t>
            </a:r>
            <a:r>
              <a:rPr lang="uk-UA" sz="3200" dirty="0" err="1">
                <a:solidFill>
                  <a:srgbClr val="0070C0"/>
                </a:solidFill>
                <a:latin typeface="Times New Roman" panose="02020603050405020304" pitchFamily="18" charset="0"/>
                <a:ea typeface="Calibri" panose="020F0502020204030204" pitchFamily="34" charset="0"/>
              </a:rPr>
              <a:t>ім</a:t>
            </a:r>
            <a:r>
              <a:rPr lang="en-US" sz="3200" dirty="0">
                <a:solidFill>
                  <a:srgbClr val="0070C0"/>
                </a:solidFill>
                <a:latin typeface="Times New Roman" panose="02020603050405020304" pitchFamily="18" charset="0"/>
                <a:ea typeface="Calibri" panose="020F0502020204030204" pitchFamily="34" charset="0"/>
              </a:rPr>
              <a:t>’</a:t>
            </a:r>
            <a:r>
              <a:rPr lang="uk-UA" sz="3200" dirty="0">
                <a:solidFill>
                  <a:srgbClr val="0070C0"/>
                </a:solidFill>
                <a:latin typeface="Times New Roman" panose="02020603050405020304" pitchFamily="18" charset="0"/>
                <a:ea typeface="Calibri" panose="020F0502020204030204" pitchFamily="34" charset="0"/>
              </a:rPr>
              <a:t>я, вказуючи чи натякаючи на своє походження, територіальну належність, соціальне становище</a:t>
            </a:r>
            <a:r>
              <a:rPr lang="uk-UA" dirty="0">
                <a:solidFill>
                  <a:srgbClr val="0070C0"/>
                </a:solidFill>
                <a:latin typeface="Times New Roman" panose="02020603050405020304" pitchFamily="18" charset="0"/>
                <a:cs typeface="Times New Roman" panose="02020603050405020304" pitchFamily="18" charset="0"/>
              </a:rPr>
              <a:t>                      </a:t>
            </a:r>
          </a:p>
        </p:txBody>
      </p:sp>
      <p:pic>
        <p:nvPicPr>
          <p:cNvPr id="7" name="Объект 6">
            <a:extLst>
              <a:ext uri="{FF2B5EF4-FFF2-40B4-BE49-F238E27FC236}">
                <a16:creationId xmlns="" xmlns:a16="http://schemas.microsoft.com/office/drawing/2014/main" id="{8E0069EB-E5FD-4D5D-928A-015DCADDAAC6}"/>
              </a:ext>
            </a:extLst>
          </p:cNvPr>
          <p:cNvPicPr>
            <a:picLocks noGrp="1" noChangeAspect="1"/>
          </p:cNvPicPr>
          <p:nvPr>
            <p:ph idx="1"/>
          </p:nvPr>
        </p:nvPicPr>
        <p:blipFill>
          <a:blip r:embed="rId2"/>
          <a:stretch>
            <a:fillRect/>
          </a:stretch>
        </p:blipFill>
        <p:spPr>
          <a:xfrm>
            <a:off x="5662131" y="4222552"/>
            <a:ext cx="1808217" cy="2232018"/>
          </a:xfrm>
          <a:prstGeom prst="rect">
            <a:avLst/>
          </a:prstGeom>
        </p:spPr>
      </p:pic>
      <p:pic>
        <p:nvPicPr>
          <p:cNvPr id="8" name="Рисунок 7">
            <a:extLst>
              <a:ext uri="{FF2B5EF4-FFF2-40B4-BE49-F238E27FC236}">
                <a16:creationId xmlns="" xmlns:a16="http://schemas.microsoft.com/office/drawing/2014/main" id="{4629781D-9414-4BE0-9076-82BD638F2679}"/>
              </a:ext>
            </a:extLst>
          </p:cNvPr>
          <p:cNvPicPr/>
          <p:nvPr/>
        </p:nvPicPr>
        <p:blipFill>
          <a:blip r:embed="rId3" cstate="print"/>
          <a:srcRect/>
          <a:stretch>
            <a:fillRect/>
          </a:stretch>
        </p:blipFill>
        <p:spPr bwMode="auto">
          <a:xfrm>
            <a:off x="1753496" y="4222552"/>
            <a:ext cx="1806421" cy="2232018"/>
          </a:xfrm>
          <a:prstGeom prst="rect">
            <a:avLst/>
          </a:prstGeom>
          <a:noFill/>
          <a:ln w="9525">
            <a:noFill/>
            <a:miter lim="800000"/>
            <a:headEnd/>
            <a:tailEnd/>
          </a:ln>
        </p:spPr>
      </p:pic>
      <p:pic>
        <p:nvPicPr>
          <p:cNvPr id="9" name="Рисунок 8">
            <a:extLst>
              <a:ext uri="{FF2B5EF4-FFF2-40B4-BE49-F238E27FC236}">
                <a16:creationId xmlns="" xmlns:a16="http://schemas.microsoft.com/office/drawing/2014/main" id="{EB839418-15DA-4B29-859C-81741CA79247}"/>
              </a:ext>
            </a:extLst>
          </p:cNvPr>
          <p:cNvPicPr>
            <a:picLocks noChangeAspect="1"/>
          </p:cNvPicPr>
          <p:nvPr/>
        </p:nvPicPr>
        <p:blipFill>
          <a:blip r:embed="rId4"/>
          <a:stretch>
            <a:fillRect/>
          </a:stretch>
        </p:blipFill>
        <p:spPr>
          <a:xfrm>
            <a:off x="9762593" y="4065251"/>
            <a:ext cx="1806421" cy="2232018"/>
          </a:xfrm>
          <a:prstGeom prst="rect">
            <a:avLst/>
          </a:prstGeom>
        </p:spPr>
      </p:pic>
      <p:pic>
        <p:nvPicPr>
          <p:cNvPr id="10" name="Рисунок 9">
            <a:extLst>
              <a:ext uri="{FF2B5EF4-FFF2-40B4-BE49-F238E27FC236}">
                <a16:creationId xmlns="" xmlns:a16="http://schemas.microsoft.com/office/drawing/2014/main" id="{F289C4E0-60DF-4458-80AB-FD6D8E64F6C5}"/>
              </a:ext>
            </a:extLst>
          </p:cNvPr>
          <p:cNvPicPr/>
          <p:nvPr/>
        </p:nvPicPr>
        <p:blipFill>
          <a:blip r:embed="rId5" cstate="print"/>
          <a:srcRect/>
          <a:stretch>
            <a:fillRect/>
          </a:stretch>
        </p:blipFill>
        <p:spPr bwMode="auto">
          <a:xfrm>
            <a:off x="622986" y="1953608"/>
            <a:ext cx="1958849" cy="2542188"/>
          </a:xfrm>
          <a:prstGeom prst="rect">
            <a:avLst/>
          </a:prstGeom>
          <a:noFill/>
          <a:ln w="9525">
            <a:noFill/>
            <a:miter lim="800000"/>
            <a:headEnd/>
            <a:tailEnd/>
          </a:ln>
        </p:spPr>
      </p:pic>
      <p:pic>
        <p:nvPicPr>
          <p:cNvPr id="4" name="Рисунок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18822" y="1759789"/>
            <a:ext cx="1938221" cy="3052609"/>
          </a:xfrm>
          <a:prstGeom prst="rect">
            <a:avLst/>
          </a:prstGeom>
        </p:spPr>
      </p:pic>
      <p:pic>
        <p:nvPicPr>
          <p:cNvPr id="5" name="Рисунок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63392" y="1759069"/>
            <a:ext cx="2162734" cy="3053330"/>
          </a:xfrm>
          <a:prstGeom prst="rect">
            <a:avLst/>
          </a:prstGeom>
        </p:spPr>
      </p:pic>
      <p:sp>
        <p:nvSpPr>
          <p:cNvPr id="3" name="Овал 2">
            <a:extLst>
              <a:ext uri="{FF2B5EF4-FFF2-40B4-BE49-F238E27FC236}">
                <a16:creationId xmlns="" xmlns:a16="http://schemas.microsoft.com/office/drawing/2014/main" id="{D77B3DC4-DF3E-427C-96EC-BD4AE93A6C71}"/>
              </a:ext>
            </a:extLst>
          </p:cNvPr>
          <p:cNvSpPr/>
          <p:nvPr/>
        </p:nvSpPr>
        <p:spPr>
          <a:xfrm>
            <a:off x="1328738" y="2357438"/>
            <a:ext cx="628650" cy="278010"/>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 name="Овал 5">
            <a:extLst>
              <a:ext uri="{FF2B5EF4-FFF2-40B4-BE49-F238E27FC236}">
                <a16:creationId xmlns="" xmlns:a16="http://schemas.microsoft.com/office/drawing/2014/main" id="{6502E044-A9B6-4FFD-BF7A-557CE13B31BB}"/>
              </a:ext>
            </a:extLst>
          </p:cNvPr>
          <p:cNvSpPr/>
          <p:nvPr/>
        </p:nvSpPr>
        <p:spPr>
          <a:xfrm>
            <a:off x="4257675" y="2635448"/>
            <a:ext cx="1404456" cy="449904"/>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2" name="Овал 11">
            <a:extLst>
              <a:ext uri="{FF2B5EF4-FFF2-40B4-BE49-F238E27FC236}">
                <a16:creationId xmlns="" xmlns:a16="http://schemas.microsoft.com/office/drawing/2014/main" id="{1684488A-032E-4C8B-AC3B-5DA569065176}"/>
              </a:ext>
            </a:extLst>
          </p:cNvPr>
          <p:cNvSpPr/>
          <p:nvPr/>
        </p:nvSpPr>
        <p:spPr>
          <a:xfrm>
            <a:off x="8329613" y="1759069"/>
            <a:ext cx="1238412" cy="384056"/>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1540223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80FC4A82-09E7-4F2C-8A69-5A1DD187B153}"/>
              </a:ext>
            </a:extLst>
          </p:cNvPr>
          <p:cNvSpPr>
            <a:spLocks noGrp="1"/>
          </p:cNvSpPr>
          <p:nvPr>
            <p:ph type="title"/>
          </p:nvPr>
        </p:nvSpPr>
        <p:spPr>
          <a:xfrm>
            <a:off x="838200" y="365125"/>
            <a:ext cx="10515600" cy="5737095"/>
          </a:xfrm>
        </p:spPr>
        <p:txBody>
          <a:bodyPr>
            <a:normAutofit/>
          </a:bodyPr>
          <a:lstStyle/>
          <a:p>
            <a:pPr algn="ctr"/>
            <a:r>
              <a:rPr lang="uk-UA" sz="6600" b="1" dirty="0" err="1">
                <a:solidFill>
                  <a:srgbClr val="0070C0"/>
                </a:solidFill>
                <a:latin typeface="Times New Roman" panose="02020603050405020304" pitchFamily="18" charset="0"/>
                <a:ea typeface="Calibri" panose="020F0502020204030204" pitchFamily="34" charset="0"/>
              </a:rPr>
              <a:t>Cherchez</a:t>
            </a:r>
            <a:r>
              <a:rPr lang="uk-UA" sz="6600" b="1" dirty="0">
                <a:solidFill>
                  <a:srgbClr val="0070C0"/>
                </a:solidFill>
                <a:latin typeface="Times New Roman" panose="02020603050405020304" pitchFamily="18" charset="0"/>
                <a:ea typeface="Calibri" panose="020F0502020204030204" pitchFamily="34" charset="0"/>
              </a:rPr>
              <a:t> </a:t>
            </a:r>
            <a:r>
              <a:rPr lang="uk-UA" sz="6600" b="1" dirty="0" err="1">
                <a:solidFill>
                  <a:srgbClr val="0070C0"/>
                </a:solidFill>
                <a:latin typeface="Times New Roman" panose="02020603050405020304" pitchFamily="18" charset="0"/>
                <a:ea typeface="Calibri" panose="020F0502020204030204" pitchFamily="34" charset="0"/>
              </a:rPr>
              <a:t>la</a:t>
            </a:r>
            <a:r>
              <a:rPr lang="uk-UA" sz="6600" b="1" dirty="0">
                <a:solidFill>
                  <a:srgbClr val="0070C0"/>
                </a:solidFill>
                <a:latin typeface="Times New Roman" panose="02020603050405020304" pitchFamily="18" charset="0"/>
                <a:ea typeface="Calibri" panose="020F0502020204030204" pitchFamily="34" charset="0"/>
              </a:rPr>
              <a:t> </a:t>
            </a:r>
            <a:r>
              <a:rPr lang="uk-UA" sz="6600" b="1" dirty="0" err="1">
                <a:solidFill>
                  <a:srgbClr val="0070C0"/>
                </a:solidFill>
                <a:latin typeface="Times New Roman" panose="02020603050405020304" pitchFamily="18" charset="0"/>
                <a:ea typeface="Calibri" panose="020F0502020204030204" pitchFamily="34" charset="0"/>
              </a:rPr>
              <a:t>Femme</a:t>
            </a:r>
            <a:endParaRPr lang="uk-UA" sz="6600" b="1" dirty="0">
              <a:solidFill>
                <a:srgbClr val="0070C0"/>
              </a:solidFill>
            </a:endParaRPr>
          </a:p>
        </p:txBody>
      </p:sp>
    </p:spTree>
    <p:extLst>
      <p:ext uri="{BB962C8B-B14F-4D97-AF65-F5344CB8AC3E}">
        <p14:creationId xmlns:p14="http://schemas.microsoft.com/office/powerpoint/2010/main" val="2773501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9F258EBB-86E5-4580-9146-8F74A0060D9B}"/>
              </a:ext>
            </a:extLst>
          </p:cNvPr>
          <p:cNvSpPr>
            <a:spLocks noGrp="1"/>
          </p:cNvSpPr>
          <p:nvPr>
            <p:ph type="title"/>
          </p:nvPr>
        </p:nvSpPr>
        <p:spPr/>
        <p:txBody>
          <a:bodyPr/>
          <a:lstStyle/>
          <a:p>
            <a:r>
              <a:rPr lang="uk-UA" sz="2600" dirty="0" err="1">
                <a:solidFill>
                  <a:srgbClr val="0070C0"/>
                </a:solidFill>
                <a:latin typeface="Times New Roman" panose="02020603050405020304" pitchFamily="18" charset="0"/>
                <a:ea typeface="Calibri" panose="020F0502020204030204" pitchFamily="34" charset="0"/>
                <a:cs typeface="+mn-cs"/>
              </a:rPr>
              <a:t>Псевдоандронім</a:t>
            </a:r>
            <a:r>
              <a:rPr lang="uk-UA" sz="2600" dirty="0">
                <a:solidFill>
                  <a:srgbClr val="0070C0"/>
                </a:solidFill>
                <a:latin typeface="Times New Roman" panose="02020603050405020304" pitchFamily="18" charset="0"/>
                <a:ea typeface="Calibri" panose="020F0502020204030204" pitchFamily="34" charset="0"/>
                <a:cs typeface="+mn-cs"/>
              </a:rPr>
              <a:t> - чоловіче ім’я чи прізвище, прийняте автором-жінкою</a:t>
            </a:r>
            <a:endParaRPr lang="uk-UA" dirty="0"/>
          </a:p>
        </p:txBody>
      </p:sp>
      <p:pic>
        <p:nvPicPr>
          <p:cNvPr id="5" name="Объект 4">
            <a:extLst>
              <a:ext uri="{FF2B5EF4-FFF2-40B4-BE49-F238E27FC236}">
                <a16:creationId xmlns="" xmlns:a16="http://schemas.microsoft.com/office/drawing/2014/main" id="{354C24F4-F926-4CC1-8FEA-D2A03E292552}"/>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8201" y="1690688"/>
            <a:ext cx="2677172" cy="3881773"/>
          </a:xfrm>
        </p:spPr>
      </p:pic>
      <p:pic>
        <p:nvPicPr>
          <p:cNvPr id="6" name="Рисунок 5">
            <a:extLst>
              <a:ext uri="{FF2B5EF4-FFF2-40B4-BE49-F238E27FC236}">
                <a16:creationId xmlns="" xmlns:a16="http://schemas.microsoft.com/office/drawing/2014/main" id="{8003AF31-499B-4F03-A844-9E855951EB92}"/>
              </a:ext>
            </a:extLst>
          </p:cNvPr>
          <p:cNvPicPr>
            <a:picLocks noChangeAspect="1"/>
          </p:cNvPicPr>
          <p:nvPr/>
        </p:nvPicPr>
        <p:blipFill>
          <a:blip r:embed="rId3"/>
          <a:stretch>
            <a:fillRect/>
          </a:stretch>
        </p:blipFill>
        <p:spPr>
          <a:xfrm>
            <a:off x="3515373" y="2291379"/>
            <a:ext cx="2677172" cy="3567135"/>
          </a:xfrm>
          <a:prstGeom prst="rect">
            <a:avLst/>
          </a:prstGeom>
        </p:spPr>
      </p:pic>
      <p:pic>
        <p:nvPicPr>
          <p:cNvPr id="8" name="Рисунок 7">
            <a:extLst>
              <a:ext uri="{FF2B5EF4-FFF2-40B4-BE49-F238E27FC236}">
                <a16:creationId xmlns="" xmlns:a16="http://schemas.microsoft.com/office/drawing/2014/main" id="{13BE4AEE-8CF2-46BC-834C-AA09BC689E4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92545" y="1690688"/>
            <a:ext cx="2434614" cy="3752411"/>
          </a:xfrm>
          <a:prstGeom prst="rect">
            <a:avLst/>
          </a:prstGeom>
        </p:spPr>
      </p:pic>
      <p:pic>
        <p:nvPicPr>
          <p:cNvPr id="10" name="Рисунок 9">
            <a:extLst>
              <a:ext uri="{FF2B5EF4-FFF2-40B4-BE49-F238E27FC236}">
                <a16:creationId xmlns="" xmlns:a16="http://schemas.microsoft.com/office/drawing/2014/main" id="{68A55B35-FDA6-4636-B373-7529B305FBF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27159" y="2038868"/>
            <a:ext cx="2557828" cy="3752411"/>
          </a:xfrm>
          <a:prstGeom prst="rect">
            <a:avLst/>
          </a:prstGeom>
        </p:spPr>
      </p:pic>
      <p:sp>
        <p:nvSpPr>
          <p:cNvPr id="3" name="Овал 2">
            <a:extLst>
              <a:ext uri="{FF2B5EF4-FFF2-40B4-BE49-F238E27FC236}">
                <a16:creationId xmlns="" xmlns:a16="http://schemas.microsoft.com/office/drawing/2014/main" id="{1ECE5AEC-1063-4D6E-8CDA-04E44A7F8170}"/>
              </a:ext>
            </a:extLst>
          </p:cNvPr>
          <p:cNvSpPr/>
          <p:nvPr/>
        </p:nvSpPr>
        <p:spPr>
          <a:xfrm>
            <a:off x="1228725" y="3243263"/>
            <a:ext cx="1828800" cy="485775"/>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4" name="Овал 3">
            <a:extLst>
              <a:ext uri="{FF2B5EF4-FFF2-40B4-BE49-F238E27FC236}">
                <a16:creationId xmlns="" xmlns:a16="http://schemas.microsoft.com/office/drawing/2014/main" id="{13670F66-289E-49E8-A827-1B29A233B32E}"/>
              </a:ext>
            </a:extLst>
          </p:cNvPr>
          <p:cNvSpPr/>
          <p:nvPr/>
        </p:nvSpPr>
        <p:spPr>
          <a:xfrm>
            <a:off x="4300538" y="3629025"/>
            <a:ext cx="914400" cy="242888"/>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7" name="Овал 6">
            <a:extLst>
              <a:ext uri="{FF2B5EF4-FFF2-40B4-BE49-F238E27FC236}">
                <a16:creationId xmlns="" xmlns:a16="http://schemas.microsoft.com/office/drawing/2014/main" id="{1E24E58B-9BBA-4D8D-9394-2C8FEE2501BA}"/>
              </a:ext>
            </a:extLst>
          </p:cNvPr>
          <p:cNvSpPr/>
          <p:nvPr/>
        </p:nvSpPr>
        <p:spPr>
          <a:xfrm>
            <a:off x="6650393" y="2728913"/>
            <a:ext cx="1322032" cy="287338"/>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9" name="Овал 8">
            <a:extLst>
              <a:ext uri="{FF2B5EF4-FFF2-40B4-BE49-F238E27FC236}">
                <a16:creationId xmlns="" xmlns:a16="http://schemas.microsoft.com/office/drawing/2014/main" id="{B5A49731-23CE-4839-80C2-D001016B2A03}"/>
              </a:ext>
            </a:extLst>
          </p:cNvPr>
          <p:cNvSpPr/>
          <p:nvPr/>
        </p:nvSpPr>
        <p:spPr>
          <a:xfrm>
            <a:off x="9085007" y="3243263"/>
            <a:ext cx="1473456" cy="485775"/>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22900739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C5F037A4-582B-4ED1-96A3-F944E9190286}"/>
              </a:ext>
            </a:extLst>
          </p:cNvPr>
          <p:cNvSpPr>
            <a:spLocks noGrp="1"/>
          </p:cNvSpPr>
          <p:nvPr>
            <p:ph type="title"/>
          </p:nvPr>
        </p:nvSpPr>
        <p:spPr/>
        <p:txBody>
          <a:bodyPr>
            <a:normAutofit/>
          </a:bodyPr>
          <a:lstStyle/>
          <a:p>
            <a:pPr algn="ctr"/>
            <a:r>
              <a:rPr lang="en-US" sz="4800" dirty="0">
                <a:solidFill>
                  <a:srgbClr val="0070C0"/>
                </a:solidFill>
                <a:latin typeface="Times New Roman" panose="02020603050405020304" pitchFamily="18" charset="0"/>
                <a:cs typeface="Times New Roman" panose="02020603050405020304" pitchFamily="18" charset="0"/>
              </a:rPr>
              <a:t>Willy</a:t>
            </a:r>
            <a:endParaRPr lang="uk-UA" sz="4800" dirty="0">
              <a:solidFill>
                <a:srgbClr val="0070C0"/>
              </a:solidFill>
              <a:latin typeface="Times New Roman" panose="02020603050405020304" pitchFamily="18" charset="0"/>
              <a:cs typeface="Times New Roman" panose="02020603050405020304" pitchFamily="18" charset="0"/>
            </a:endParaRPr>
          </a:p>
        </p:txBody>
      </p:sp>
      <p:pic>
        <p:nvPicPr>
          <p:cNvPr id="4" name="Объект 3">
            <a:extLst>
              <a:ext uri="{FF2B5EF4-FFF2-40B4-BE49-F238E27FC236}">
                <a16:creationId xmlns="" xmlns:a16="http://schemas.microsoft.com/office/drawing/2014/main" id="{14EF0532-55AA-4D38-8296-771AAC7FAA12}"/>
              </a:ext>
            </a:extLst>
          </p:cNvPr>
          <p:cNvPicPr>
            <a:picLocks noGrp="1" noChangeAspect="1"/>
          </p:cNvPicPr>
          <p:nvPr>
            <p:ph idx="1"/>
          </p:nvPr>
        </p:nvPicPr>
        <p:blipFill>
          <a:blip r:embed="rId2"/>
          <a:stretch>
            <a:fillRect/>
          </a:stretch>
        </p:blipFill>
        <p:spPr>
          <a:xfrm>
            <a:off x="927176" y="1911687"/>
            <a:ext cx="4483403" cy="4112595"/>
          </a:xfrm>
          <a:prstGeom prst="rect">
            <a:avLst/>
          </a:prstGeom>
        </p:spPr>
      </p:pic>
      <p:pic>
        <p:nvPicPr>
          <p:cNvPr id="6" name="Рисунок 5">
            <a:extLst>
              <a:ext uri="{FF2B5EF4-FFF2-40B4-BE49-F238E27FC236}">
                <a16:creationId xmlns="" xmlns:a16="http://schemas.microsoft.com/office/drawing/2014/main" id="{1ED21C9B-A5B9-41A9-B702-E2BE9D483B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2818" y="1690688"/>
            <a:ext cx="2864258" cy="4333594"/>
          </a:xfrm>
          <a:prstGeom prst="rect">
            <a:avLst/>
          </a:prstGeom>
        </p:spPr>
      </p:pic>
      <p:pic>
        <p:nvPicPr>
          <p:cNvPr id="8" name="Рисунок 7">
            <a:extLst>
              <a:ext uri="{FF2B5EF4-FFF2-40B4-BE49-F238E27FC236}">
                <a16:creationId xmlns="" xmlns:a16="http://schemas.microsoft.com/office/drawing/2014/main" id="{545A6642-3973-40C7-9E31-8F47C94CF5E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71686" y="1690688"/>
            <a:ext cx="3006724" cy="4324574"/>
          </a:xfrm>
          <a:prstGeom prst="rect">
            <a:avLst/>
          </a:prstGeom>
        </p:spPr>
      </p:pic>
      <p:sp>
        <p:nvSpPr>
          <p:cNvPr id="3" name="Овал 2">
            <a:extLst>
              <a:ext uri="{FF2B5EF4-FFF2-40B4-BE49-F238E27FC236}">
                <a16:creationId xmlns="" xmlns:a16="http://schemas.microsoft.com/office/drawing/2014/main" id="{CF3678E9-6C68-4235-ACBF-56A46A5E44F7}"/>
              </a:ext>
            </a:extLst>
          </p:cNvPr>
          <p:cNvSpPr/>
          <p:nvPr/>
        </p:nvSpPr>
        <p:spPr>
          <a:xfrm>
            <a:off x="6429375" y="1911687"/>
            <a:ext cx="700088" cy="274301"/>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5" name="Овал 4">
            <a:extLst>
              <a:ext uri="{FF2B5EF4-FFF2-40B4-BE49-F238E27FC236}">
                <a16:creationId xmlns="" xmlns:a16="http://schemas.microsoft.com/office/drawing/2014/main" id="{29B89822-14C7-43A3-AC4E-583E6A4E36C5}"/>
              </a:ext>
            </a:extLst>
          </p:cNvPr>
          <p:cNvSpPr/>
          <p:nvPr/>
        </p:nvSpPr>
        <p:spPr>
          <a:xfrm>
            <a:off x="9293633" y="1690688"/>
            <a:ext cx="1293405" cy="338137"/>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14130727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D53C1E48-A963-41A9-9025-71EA492758E7}"/>
              </a:ext>
            </a:extLst>
          </p:cNvPr>
          <p:cNvSpPr>
            <a:spLocks noGrp="1"/>
          </p:cNvSpPr>
          <p:nvPr>
            <p:ph type="title"/>
          </p:nvPr>
        </p:nvSpPr>
        <p:spPr/>
        <p:txBody>
          <a:bodyPr>
            <a:normAutofit/>
          </a:bodyPr>
          <a:lstStyle/>
          <a:p>
            <a:pPr algn="ctr"/>
            <a:r>
              <a:rPr lang="en-US" sz="4800" dirty="0">
                <a:solidFill>
                  <a:srgbClr val="0070C0"/>
                </a:solidFill>
                <a:latin typeface="Times New Roman" panose="02020603050405020304" pitchFamily="18" charset="0"/>
                <a:cs typeface="Times New Roman" panose="02020603050405020304" pitchFamily="18" charset="0"/>
              </a:rPr>
              <a:t>Ouida</a:t>
            </a:r>
            <a:endParaRPr lang="uk-UA" sz="4800" dirty="0">
              <a:solidFill>
                <a:srgbClr val="0070C0"/>
              </a:solidFill>
              <a:latin typeface="Times New Roman" panose="02020603050405020304" pitchFamily="18" charset="0"/>
              <a:cs typeface="Times New Roman" panose="02020603050405020304" pitchFamily="18" charset="0"/>
            </a:endParaRPr>
          </a:p>
        </p:txBody>
      </p:sp>
      <p:pic>
        <p:nvPicPr>
          <p:cNvPr id="1026" name="Picture 2" descr="Ouida (Maria Louise Ramé) | yellowbacks">
            <a:extLst>
              <a:ext uri="{FF2B5EF4-FFF2-40B4-BE49-F238E27FC236}">
                <a16:creationId xmlns="" xmlns:a16="http://schemas.microsoft.com/office/drawing/2014/main" id="{0E8CCC1F-D1F0-4E6B-B63C-C90D03C3414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96383" y="1825625"/>
            <a:ext cx="3234494" cy="4351338"/>
          </a:xfrm>
          <a:prstGeom prst="rect">
            <a:avLst/>
          </a:prstGeom>
          <a:noFill/>
          <a:extLst>
            <a:ext uri="{909E8E84-426E-40DD-AFC4-6F175D3DCCD1}">
              <a14:hiddenFill xmlns:a14="http://schemas.microsoft.com/office/drawing/2010/main">
                <a:solidFill>
                  <a:srgbClr val="FFFFFF"/>
                </a:solidFill>
              </a14:hiddenFill>
            </a:ext>
          </a:extLst>
        </p:spPr>
      </p:pic>
      <p:pic>
        <p:nvPicPr>
          <p:cNvPr id="4" name="Рисунок 3">
            <a:extLst>
              <a:ext uri="{FF2B5EF4-FFF2-40B4-BE49-F238E27FC236}">
                <a16:creationId xmlns="" xmlns:a16="http://schemas.microsoft.com/office/drawing/2014/main" id="{0C2B0A7A-E6A9-4CC0-B083-3FB933FD77B7}"/>
              </a:ext>
            </a:extLst>
          </p:cNvPr>
          <p:cNvPicPr>
            <a:picLocks noChangeAspect="1"/>
          </p:cNvPicPr>
          <p:nvPr/>
        </p:nvPicPr>
        <p:blipFill>
          <a:blip r:embed="rId3"/>
          <a:stretch>
            <a:fillRect/>
          </a:stretch>
        </p:blipFill>
        <p:spPr>
          <a:xfrm>
            <a:off x="7247859" y="1690688"/>
            <a:ext cx="3234494" cy="4433132"/>
          </a:xfrm>
          <a:prstGeom prst="rect">
            <a:avLst/>
          </a:prstGeom>
        </p:spPr>
      </p:pic>
      <p:sp>
        <p:nvSpPr>
          <p:cNvPr id="3" name="Овал 2">
            <a:extLst>
              <a:ext uri="{FF2B5EF4-FFF2-40B4-BE49-F238E27FC236}">
                <a16:creationId xmlns="" xmlns:a16="http://schemas.microsoft.com/office/drawing/2014/main" id="{49958192-A941-43D5-B00B-7F1B66FA15A6}"/>
              </a:ext>
            </a:extLst>
          </p:cNvPr>
          <p:cNvSpPr/>
          <p:nvPr/>
        </p:nvSpPr>
        <p:spPr>
          <a:xfrm>
            <a:off x="8386763" y="3114675"/>
            <a:ext cx="914400" cy="314325"/>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29581677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686CCE9-C34E-4080-80B0-16CBC9366B5F}"/>
              </a:ext>
            </a:extLst>
          </p:cNvPr>
          <p:cNvSpPr>
            <a:spLocks noGrp="1"/>
          </p:cNvSpPr>
          <p:nvPr>
            <p:ph type="title"/>
          </p:nvPr>
        </p:nvSpPr>
        <p:spPr/>
        <p:txBody>
          <a:bodyPr>
            <a:normAutofit/>
          </a:bodyPr>
          <a:lstStyle/>
          <a:p>
            <a:pPr algn="ctr"/>
            <a:r>
              <a:rPr lang="en-US" sz="4800" dirty="0">
                <a:solidFill>
                  <a:srgbClr val="0070C0"/>
                </a:solidFill>
                <a:latin typeface="Times New Roman" panose="02020603050405020304" pitchFamily="18" charset="0"/>
                <a:cs typeface="Times New Roman" panose="02020603050405020304" pitchFamily="18" charset="0"/>
              </a:rPr>
              <a:t>Gyp</a:t>
            </a:r>
            <a:endParaRPr lang="uk-UA" sz="4800" dirty="0">
              <a:solidFill>
                <a:srgbClr val="0070C0"/>
              </a:solidFill>
              <a:latin typeface="Times New Roman" panose="02020603050405020304" pitchFamily="18" charset="0"/>
              <a:cs typeface="Times New Roman" panose="02020603050405020304" pitchFamily="18" charset="0"/>
            </a:endParaRPr>
          </a:p>
        </p:txBody>
      </p:sp>
      <p:pic>
        <p:nvPicPr>
          <p:cNvPr id="4" name="Объект 3">
            <a:extLst>
              <a:ext uri="{FF2B5EF4-FFF2-40B4-BE49-F238E27FC236}">
                <a16:creationId xmlns="" xmlns:a16="http://schemas.microsoft.com/office/drawing/2014/main" id="{E0CD854C-18C5-4744-AA4E-BC1DEF9635DA}"/>
              </a:ext>
            </a:extLst>
          </p:cNvPr>
          <p:cNvPicPr>
            <a:picLocks noGrp="1" noChangeAspect="1"/>
          </p:cNvPicPr>
          <p:nvPr>
            <p:ph idx="1"/>
          </p:nvPr>
        </p:nvPicPr>
        <p:blipFill>
          <a:blip r:embed="rId2"/>
          <a:stretch>
            <a:fillRect/>
          </a:stretch>
        </p:blipFill>
        <p:spPr>
          <a:xfrm>
            <a:off x="1285962" y="1567440"/>
            <a:ext cx="2844974" cy="4478358"/>
          </a:xfrm>
          <a:prstGeom prst="rect">
            <a:avLst/>
          </a:prstGeom>
        </p:spPr>
      </p:pic>
      <p:pic>
        <p:nvPicPr>
          <p:cNvPr id="5" name="Рисунок 4">
            <a:extLst>
              <a:ext uri="{FF2B5EF4-FFF2-40B4-BE49-F238E27FC236}">
                <a16:creationId xmlns="" xmlns:a16="http://schemas.microsoft.com/office/drawing/2014/main" id="{42B3BAC2-AFCE-4FFD-B34F-B72662957EAE}"/>
              </a:ext>
            </a:extLst>
          </p:cNvPr>
          <p:cNvPicPr>
            <a:picLocks noChangeAspect="1"/>
          </p:cNvPicPr>
          <p:nvPr/>
        </p:nvPicPr>
        <p:blipFill>
          <a:blip r:embed="rId3"/>
          <a:stretch>
            <a:fillRect/>
          </a:stretch>
        </p:blipFill>
        <p:spPr>
          <a:xfrm>
            <a:off x="8304038" y="1567439"/>
            <a:ext cx="3049762" cy="4478359"/>
          </a:xfrm>
          <a:prstGeom prst="rect">
            <a:avLst/>
          </a:prstGeom>
        </p:spPr>
      </p:pic>
      <p:pic>
        <p:nvPicPr>
          <p:cNvPr id="6" name="Рисунок 5">
            <a:extLst>
              <a:ext uri="{FF2B5EF4-FFF2-40B4-BE49-F238E27FC236}">
                <a16:creationId xmlns="" xmlns:a16="http://schemas.microsoft.com/office/drawing/2014/main" id="{811E9233-F4AE-4257-98D3-7934E7BAC337}"/>
              </a:ext>
            </a:extLst>
          </p:cNvPr>
          <p:cNvPicPr>
            <a:picLocks noChangeAspect="1"/>
          </p:cNvPicPr>
          <p:nvPr/>
        </p:nvPicPr>
        <p:blipFill>
          <a:blip r:embed="rId4"/>
          <a:stretch>
            <a:fillRect/>
          </a:stretch>
        </p:blipFill>
        <p:spPr>
          <a:xfrm>
            <a:off x="4578698" y="1567439"/>
            <a:ext cx="2844974" cy="4541797"/>
          </a:xfrm>
          <a:prstGeom prst="rect">
            <a:avLst/>
          </a:prstGeom>
        </p:spPr>
      </p:pic>
      <p:sp>
        <p:nvSpPr>
          <p:cNvPr id="3" name="Овал 2">
            <a:extLst>
              <a:ext uri="{FF2B5EF4-FFF2-40B4-BE49-F238E27FC236}">
                <a16:creationId xmlns="" xmlns:a16="http://schemas.microsoft.com/office/drawing/2014/main" id="{5C91CEAC-06C3-47D4-A9BE-5D632D55D0DC}"/>
              </a:ext>
            </a:extLst>
          </p:cNvPr>
          <p:cNvSpPr/>
          <p:nvPr/>
        </p:nvSpPr>
        <p:spPr>
          <a:xfrm>
            <a:off x="5514975" y="1843088"/>
            <a:ext cx="857250" cy="385762"/>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7" name="Овал 6">
            <a:extLst>
              <a:ext uri="{FF2B5EF4-FFF2-40B4-BE49-F238E27FC236}">
                <a16:creationId xmlns="" xmlns:a16="http://schemas.microsoft.com/office/drawing/2014/main" id="{FCD8415B-43AC-468E-9D18-2A83265AB680}"/>
              </a:ext>
            </a:extLst>
          </p:cNvPr>
          <p:cNvSpPr/>
          <p:nvPr/>
        </p:nvSpPr>
        <p:spPr>
          <a:xfrm>
            <a:off x="9215438" y="1971675"/>
            <a:ext cx="885825" cy="257176"/>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29521982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A840603B-450C-49C9-9B28-A04AA7C81C58}"/>
              </a:ext>
            </a:extLst>
          </p:cNvPr>
          <p:cNvSpPr>
            <a:spLocks noGrp="1"/>
          </p:cNvSpPr>
          <p:nvPr>
            <p:ph type="title"/>
          </p:nvPr>
        </p:nvSpPr>
        <p:spPr>
          <a:xfrm>
            <a:off x="838200" y="365125"/>
            <a:ext cx="10515600" cy="6259610"/>
          </a:xfrm>
        </p:spPr>
        <p:txBody>
          <a:bodyPr>
            <a:normAutofit/>
          </a:bodyPr>
          <a:lstStyle/>
          <a:p>
            <a:pPr indent="457200" algn="just"/>
            <a:r>
              <a:rPr lang="uk-UA" dirty="0">
                <a:solidFill>
                  <a:srgbClr val="0070C0"/>
                </a:solidFill>
                <a:latin typeface="Times New Roman" panose="02020603050405020304" pitchFamily="18" charset="0"/>
                <a:ea typeface="Calibri" panose="020F0502020204030204" pitchFamily="34" charset="0"/>
              </a:rPr>
              <a:t>Твори всіх авторів, які згадані в цій доповіді, є в наявності у фондах Центральної наукової бібліотеки Харківського національного університету імені В.</a:t>
            </a:r>
            <a:r>
              <a:rPr lang="en-US" dirty="0">
                <a:solidFill>
                  <a:srgbClr val="0070C0"/>
                </a:solidFill>
                <a:latin typeface="Times New Roman" panose="02020603050405020304" pitchFamily="18" charset="0"/>
                <a:ea typeface="Calibri" panose="020F0502020204030204" pitchFamily="34" charset="0"/>
              </a:rPr>
              <a:t> </a:t>
            </a:r>
            <a:r>
              <a:rPr lang="uk-UA" dirty="0">
                <a:solidFill>
                  <a:srgbClr val="0070C0"/>
                </a:solidFill>
                <a:latin typeface="Times New Roman" panose="02020603050405020304" pitchFamily="18" charset="0"/>
                <a:ea typeface="Calibri" panose="020F0502020204030204" pitchFamily="34" charset="0"/>
              </a:rPr>
              <a:t>Н.</a:t>
            </a:r>
            <a:r>
              <a:rPr lang="en-US" dirty="0">
                <a:solidFill>
                  <a:srgbClr val="0070C0"/>
                </a:solidFill>
                <a:latin typeface="Times New Roman" panose="02020603050405020304" pitchFamily="18" charset="0"/>
                <a:ea typeface="Calibri" panose="020F0502020204030204" pitchFamily="34" charset="0"/>
              </a:rPr>
              <a:t> </a:t>
            </a:r>
            <a:r>
              <a:rPr lang="uk-UA" dirty="0">
                <a:solidFill>
                  <a:srgbClr val="0070C0"/>
                </a:solidFill>
                <a:latin typeface="Times New Roman" panose="02020603050405020304" pitchFamily="18" charset="0"/>
                <a:ea typeface="Calibri" panose="020F0502020204030204" pitchFamily="34" charset="0"/>
              </a:rPr>
              <a:t>Каразіна!</a:t>
            </a:r>
            <a:endParaRPr lang="uk-UA" dirty="0">
              <a:solidFill>
                <a:srgbClr val="0070C0"/>
              </a:solidFill>
            </a:endParaRPr>
          </a:p>
        </p:txBody>
      </p:sp>
    </p:spTree>
    <p:extLst>
      <p:ext uri="{BB962C8B-B14F-4D97-AF65-F5344CB8AC3E}">
        <p14:creationId xmlns:p14="http://schemas.microsoft.com/office/powerpoint/2010/main" val="19675230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3B17CF0C-8249-4564-9BF7-E2E49A107D78}"/>
              </a:ext>
            </a:extLst>
          </p:cNvPr>
          <p:cNvSpPr>
            <a:spLocks noGrp="1"/>
          </p:cNvSpPr>
          <p:nvPr>
            <p:ph type="title"/>
          </p:nvPr>
        </p:nvSpPr>
        <p:spPr>
          <a:xfrm>
            <a:off x="838200" y="365125"/>
            <a:ext cx="10515600" cy="4748051"/>
          </a:xfrm>
        </p:spPr>
        <p:txBody>
          <a:bodyPr>
            <a:normAutofit/>
          </a:bodyPr>
          <a:lstStyle/>
          <a:p>
            <a:pPr algn="ctr"/>
            <a:r>
              <a:rPr lang="uk-UA" sz="6000" dirty="0">
                <a:solidFill>
                  <a:srgbClr val="0070C0"/>
                </a:solidFill>
                <a:latin typeface="Times New Roman" panose="02020603050405020304" pitchFamily="18" charset="0"/>
                <a:cs typeface="Times New Roman" panose="02020603050405020304" pitchFamily="18" charset="0"/>
              </a:rPr>
              <a:t>Слідство продовжується!</a:t>
            </a:r>
            <a:br>
              <a:rPr lang="uk-UA" sz="6000" dirty="0">
                <a:solidFill>
                  <a:srgbClr val="0070C0"/>
                </a:solidFill>
                <a:latin typeface="Times New Roman" panose="02020603050405020304" pitchFamily="18" charset="0"/>
                <a:cs typeface="Times New Roman" panose="02020603050405020304" pitchFamily="18" charset="0"/>
              </a:rPr>
            </a:br>
            <a:r>
              <a:rPr lang="uk-UA" sz="6000">
                <a:solidFill>
                  <a:srgbClr val="0070C0"/>
                </a:solidFill>
                <a:latin typeface="Times New Roman" panose="02020603050405020304" pitchFamily="18" charset="0"/>
                <a:cs typeface="Times New Roman" panose="02020603050405020304" pitchFamily="18" charset="0"/>
              </a:rPr>
              <a:t>Далі буде…</a:t>
            </a:r>
            <a:endParaRPr lang="uk-UA" sz="6000" dirty="0">
              <a:solidFill>
                <a:srgbClr val="0070C0"/>
              </a:solidFill>
              <a:latin typeface="Times New Roman" panose="02020603050405020304" pitchFamily="18" charset="0"/>
              <a:cs typeface="Times New Roman" panose="02020603050405020304" pitchFamily="18" charset="0"/>
            </a:endParaRPr>
          </a:p>
        </p:txBody>
      </p:sp>
      <p:pic>
        <p:nvPicPr>
          <p:cNvPr id="7" name="Picture 2" descr="Анимация Люди">
            <a:extLst>
              <a:ext uri="{FF2B5EF4-FFF2-40B4-BE49-F238E27FC236}">
                <a16:creationId xmlns="" xmlns:a16="http://schemas.microsoft.com/office/drawing/2014/main" id="{D96981C4-11BA-4F8D-AC05-B9D8F7D7A607}"/>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094922" y="4102731"/>
            <a:ext cx="3575748" cy="180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8756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58087169-8CA8-4190-9246-8F409B9D9EF3}"/>
              </a:ext>
            </a:extLst>
          </p:cNvPr>
          <p:cNvSpPr>
            <a:spLocks noGrp="1"/>
          </p:cNvSpPr>
          <p:nvPr>
            <p:ph type="title"/>
          </p:nvPr>
        </p:nvSpPr>
        <p:spPr/>
        <p:txBody>
          <a:bodyPr/>
          <a:lstStyle/>
          <a:p>
            <a:pPr algn="ctr"/>
            <a:r>
              <a:rPr lang="uk-UA" dirty="0">
                <a:solidFill>
                  <a:srgbClr val="0070C0"/>
                </a:solidFill>
                <a:latin typeface="Times New Roman" panose="02020603050405020304" pitchFamily="18" charset="0"/>
                <a:cs typeface="Times New Roman" panose="02020603050405020304" pitchFamily="18" charset="0"/>
              </a:rPr>
              <a:t>Задачі каталогізатора та пристрасть філолога</a:t>
            </a:r>
          </a:p>
        </p:txBody>
      </p:sp>
      <p:sp>
        <p:nvSpPr>
          <p:cNvPr id="3" name="Объект 2">
            <a:extLst>
              <a:ext uri="{FF2B5EF4-FFF2-40B4-BE49-F238E27FC236}">
                <a16:creationId xmlns="" xmlns:a16="http://schemas.microsoft.com/office/drawing/2014/main" id="{8F2C8F1F-C79A-44E8-9392-FFABC15CC7FB}"/>
              </a:ext>
            </a:extLst>
          </p:cNvPr>
          <p:cNvSpPr>
            <a:spLocks noGrp="1"/>
          </p:cNvSpPr>
          <p:nvPr>
            <p:ph idx="1"/>
          </p:nvPr>
        </p:nvSpPr>
        <p:spPr/>
        <p:txBody>
          <a:bodyPr>
            <a:normAutofit/>
          </a:bodyPr>
          <a:lstStyle/>
          <a:p>
            <a:pPr algn="just"/>
            <a:r>
              <a:rPr lang="uk-UA" sz="4000" dirty="0">
                <a:solidFill>
                  <a:srgbClr val="0070C0"/>
                </a:solidFill>
                <a:latin typeface="Times New Roman" panose="02020603050405020304" pitchFamily="18" charset="0"/>
                <a:ea typeface="Calibri" panose="020F0502020204030204" pitchFamily="34" charset="0"/>
              </a:rPr>
              <a:t>встановити справжнє ім'я письменника та зробити якісну </a:t>
            </a:r>
            <a:r>
              <a:rPr lang="uk-UA" sz="4000" dirty="0" err="1">
                <a:solidFill>
                  <a:srgbClr val="0070C0"/>
                </a:solidFill>
                <a:latin typeface="Times New Roman" panose="02020603050405020304" pitchFamily="18" charset="0"/>
                <a:ea typeface="Calibri" panose="020F0502020204030204" pitchFamily="34" charset="0"/>
              </a:rPr>
              <a:t>ретроконверсію</a:t>
            </a:r>
            <a:endParaRPr lang="uk-UA" sz="4000" dirty="0">
              <a:solidFill>
                <a:srgbClr val="0070C0"/>
              </a:solidFill>
              <a:latin typeface="Times New Roman" panose="02020603050405020304" pitchFamily="18" charset="0"/>
              <a:ea typeface="Calibri" panose="020F0502020204030204" pitchFamily="34" charset="0"/>
            </a:endParaRPr>
          </a:p>
          <a:p>
            <a:pPr algn="just"/>
            <a:r>
              <a:rPr lang="uk-UA" sz="4000" dirty="0">
                <a:solidFill>
                  <a:srgbClr val="0070C0"/>
                </a:solidFill>
                <a:latin typeface="Times New Roman" panose="02020603050405020304" pitchFamily="18" charset="0"/>
                <a:ea typeface="Calibri" panose="020F0502020204030204" pitchFamily="34" charset="0"/>
              </a:rPr>
              <a:t>проаналізувати причини і способи виникнення псевдонімів, оцінити їх вплив на життя людини та класифікувати</a:t>
            </a:r>
          </a:p>
          <a:p>
            <a:pPr marL="0" indent="0" algn="just">
              <a:buNone/>
            </a:pPr>
            <a:endParaRPr lang="uk-UA" dirty="0">
              <a:solidFill>
                <a:srgbClr val="0070C0"/>
              </a:solidFill>
              <a:latin typeface="Times New Roman" panose="02020603050405020304" pitchFamily="18" charset="0"/>
              <a:ea typeface="Calibri" panose="020F0502020204030204" pitchFamily="34" charset="0"/>
            </a:endParaRPr>
          </a:p>
          <a:p>
            <a:pPr algn="just"/>
            <a:endParaRPr lang="uk-UA" dirty="0">
              <a:solidFill>
                <a:srgbClr val="0070C0"/>
              </a:solidFill>
              <a:latin typeface="Times New Roman" panose="02020603050405020304" pitchFamily="18" charset="0"/>
              <a:ea typeface="Calibri" panose="020F0502020204030204" pitchFamily="34" charset="0"/>
            </a:endParaRPr>
          </a:p>
          <a:p>
            <a:endParaRPr lang="uk-UA" dirty="0">
              <a:latin typeface="Times New Roman" panose="02020603050405020304" pitchFamily="18" charset="0"/>
              <a:ea typeface="Calibri" panose="020F0502020204030204" pitchFamily="34" charset="0"/>
            </a:endParaRPr>
          </a:p>
          <a:p>
            <a:endParaRPr lang="uk-UA" dirty="0"/>
          </a:p>
        </p:txBody>
      </p:sp>
    </p:spTree>
    <p:extLst>
      <p:ext uri="{BB962C8B-B14F-4D97-AF65-F5344CB8AC3E}">
        <p14:creationId xmlns:p14="http://schemas.microsoft.com/office/powerpoint/2010/main" val="40418960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5FA32BD-EECF-4839-B0CB-04759C1A1846}"/>
              </a:ext>
            </a:extLst>
          </p:cNvPr>
          <p:cNvSpPr>
            <a:spLocks noGrp="1"/>
          </p:cNvSpPr>
          <p:nvPr>
            <p:ph type="title"/>
          </p:nvPr>
        </p:nvSpPr>
        <p:spPr>
          <a:xfrm>
            <a:off x="838200" y="365125"/>
            <a:ext cx="10515600" cy="6100221"/>
          </a:xfrm>
        </p:spPr>
        <p:txBody>
          <a:bodyPr/>
          <a:lstStyle/>
          <a:p>
            <a:r>
              <a:rPr lang="uk-UA" b="1" dirty="0">
                <a:solidFill>
                  <a:srgbClr val="0070C0"/>
                </a:solidFill>
                <a:latin typeface="Times New Roman" panose="02020603050405020304" pitchFamily="18" charset="0"/>
                <a:cs typeface="Times New Roman" panose="02020603050405020304" pitchFamily="18" charset="0"/>
              </a:rPr>
              <a:t>Псевдонім</a:t>
            </a:r>
            <a:r>
              <a:rPr lang="uk-UA" dirty="0">
                <a:solidFill>
                  <a:srgbClr val="0070C0"/>
                </a:solidFill>
                <a:latin typeface="Times New Roman" panose="02020603050405020304" pitchFamily="18" charset="0"/>
                <a:cs typeface="Times New Roman" panose="02020603050405020304" pitchFamily="18" charset="0"/>
              </a:rPr>
              <a:t> (</a:t>
            </a:r>
            <a:r>
              <a:rPr lang="uk-UA" dirty="0" err="1">
                <a:solidFill>
                  <a:srgbClr val="0070C0"/>
                </a:solidFill>
                <a:latin typeface="Times New Roman" panose="02020603050405020304" pitchFamily="18" charset="0"/>
                <a:cs typeface="Times New Roman" panose="02020603050405020304" pitchFamily="18" charset="0"/>
              </a:rPr>
              <a:t>грец</a:t>
            </a:r>
            <a:r>
              <a:rPr lang="uk-UA" dirty="0">
                <a:solidFill>
                  <a:srgbClr val="0070C0"/>
                </a:solidFill>
                <a:latin typeface="Times New Roman" panose="02020603050405020304" pitchFamily="18" charset="0"/>
                <a:cs typeface="Times New Roman" panose="02020603050405020304" pitchFamily="18" charset="0"/>
              </a:rPr>
              <a:t>. </a:t>
            </a:r>
            <a:r>
              <a:rPr lang="el-GR" dirty="0">
                <a:solidFill>
                  <a:srgbClr val="0070C0"/>
                </a:solidFill>
                <a:latin typeface="Times New Roman" panose="02020603050405020304" pitchFamily="18" charset="0"/>
                <a:cs typeface="Times New Roman" panose="02020603050405020304" pitchFamily="18" charset="0"/>
              </a:rPr>
              <a:t>ψευδής — «</a:t>
            </a:r>
            <a:r>
              <a:rPr lang="uk-UA" dirty="0">
                <a:solidFill>
                  <a:srgbClr val="0070C0"/>
                </a:solidFill>
                <a:latin typeface="Times New Roman" panose="02020603050405020304" pitchFamily="18" charset="0"/>
                <a:cs typeface="Times New Roman" panose="02020603050405020304" pitchFamily="18" charset="0"/>
              </a:rPr>
              <a:t>помилковий, брехливий, вигаданий» і </a:t>
            </a:r>
            <a:r>
              <a:rPr lang="uk-UA" dirty="0" err="1">
                <a:solidFill>
                  <a:srgbClr val="0070C0"/>
                </a:solidFill>
                <a:latin typeface="Times New Roman" panose="02020603050405020304" pitchFamily="18" charset="0"/>
                <a:cs typeface="Times New Roman" panose="02020603050405020304" pitchFamily="18" charset="0"/>
              </a:rPr>
              <a:t>грец</a:t>
            </a:r>
            <a:r>
              <a:rPr lang="uk-UA" dirty="0">
                <a:solidFill>
                  <a:srgbClr val="0070C0"/>
                </a:solidFill>
                <a:latin typeface="Times New Roman" panose="02020603050405020304" pitchFamily="18" charset="0"/>
                <a:cs typeface="Times New Roman" panose="02020603050405020304" pitchFamily="18" charset="0"/>
              </a:rPr>
              <a:t>. </a:t>
            </a:r>
            <a:r>
              <a:rPr lang="el-GR" dirty="0">
                <a:solidFill>
                  <a:srgbClr val="0070C0"/>
                </a:solidFill>
                <a:latin typeface="Times New Roman" panose="02020603050405020304" pitchFamily="18" charset="0"/>
                <a:cs typeface="Times New Roman" panose="02020603050405020304" pitchFamily="18" charset="0"/>
              </a:rPr>
              <a:t>όνομα — «</a:t>
            </a:r>
            <a:r>
              <a:rPr lang="uk-UA" dirty="0">
                <a:solidFill>
                  <a:srgbClr val="0070C0"/>
                </a:solidFill>
                <a:latin typeface="Times New Roman" panose="02020603050405020304" pitchFamily="18" charset="0"/>
                <a:cs typeface="Times New Roman" panose="02020603050405020304" pitchFamily="18" charset="0"/>
              </a:rPr>
              <a:t>ім'я») — ім'я, використовуване людиною замість справжнього (даного при народженні, зафіксованого в документах) у тій або іншій публічній діяльності… </a:t>
            </a:r>
          </a:p>
        </p:txBody>
      </p:sp>
    </p:spTree>
    <p:extLst>
      <p:ext uri="{BB962C8B-B14F-4D97-AF65-F5344CB8AC3E}">
        <p14:creationId xmlns:p14="http://schemas.microsoft.com/office/powerpoint/2010/main" val="40326349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A4BB4706-ED4F-45D3-BE42-566046959554}"/>
              </a:ext>
            </a:extLst>
          </p:cNvPr>
          <p:cNvSpPr>
            <a:spLocks noGrp="1"/>
          </p:cNvSpPr>
          <p:nvPr>
            <p:ph type="title"/>
          </p:nvPr>
        </p:nvSpPr>
        <p:spPr/>
        <p:txBody>
          <a:bodyPr/>
          <a:lstStyle/>
          <a:p>
            <a:pPr algn="ctr"/>
            <a:r>
              <a:rPr lang="uk-UA" dirty="0">
                <a:solidFill>
                  <a:srgbClr val="0070C0"/>
                </a:solidFill>
                <a:latin typeface="Times New Roman" panose="02020603050405020304" pitchFamily="18" charset="0"/>
                <a:cs typeface="Times New Roman" panose="02020603050405020304" pitchFamily="18" charset="0"/>
              </a:rPr>
              <a:t>До вашої уваги декілька варіантів прихованих імен</a:t>
            </a:r>
          </a:p>
        </p:txBody>
      </p:sp>
      <p:pic>
        <p:nvPicPr>
          <p:cNvPr id="5" name="Рисунок 4">
            <a:extLst>
              <a:ext uri="{FF2B5EF4-FFF2-40B4-BE49-F238E27FC236}">
                <a16:creationId xmlns="" xmlns:a16="http://schemas.microsoft.com/office/drawing/2014/main" id="{1C2E39DB-A02C-4A13-99E3-0D549317BEB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42786" y="1825625"/>
            <a:ext cx="2511014" cy="4323738"/>
          </a:xfrm>
          <a:prstGeom prst="rect">
            <a:avLst/>
          </a:prstGeom>
        </p:spPr>
      </p:pic>
      <p:pic>
        <p:nvPicPr>
          <p:cNvPr id="4" name="Рисунок 3">
            <a:extLst>
              <a:ext uri="{FF2B5EF4-FFF2-40B4-BE49-F238E27FC236}">
                <a16:creationId xmlns="" xmlns:a16="http://schemas.microsoft.com/office/drawing/2014/main" id="{1D11BA83-0968-43B3-8806-11C3191D307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2329080"/>
            <a:ext cx="2638908" cy="3820283"/>
          </a:xfrm>
          <a:prstGeom prst="rect">
            <a:avLst/>
          </a:prstGeom>
        </p:spPr>
      </p:pic>
      <p:pic>
        <p:nvPicPr>
          <p:cNvPr id="1026" name="Picture 2" descr="La religieuse. Tome 1 / par l'abbé *** [Jean-Hippolyte Michon], auteur du  &quot;Maudit&quot; | Gallica">
            <a:extLst>
              <a:ext uri="{FF2B5EF4-FFF2-40B4-BE49-F238E27FC236}">
                <a16:creationId xmlns="" xmlns:a16="http://schemas.microsoft.com/office/drawing/2014/main" id="{7CAAA12C-A7E9-4CB6-9D75-634229A93B4C}"/>
              </a:ext>
            </a:extLst>
          </p:cNvPr>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4801157" y="1825625"/>
            <a:ext cx="2589685" cy="4351338"/>
          </a:xfrm>
          <a:prstGeom prst="rect">
            <a:avLst/>
          </a:prstGeom>
          <a:noFill/>
          <a:extLst>
            <a:ext uri="{909E8E84-426E-40DD-AFC4-6F175D3DCCD1}">
              <a14:hiddenFill xmlns:a14="http://schemas.microsoft.com/office/drawing/2010/main">
                <a:solidFill>
                  <a:srgbClr val="FFFFFF"/>
                </a:solidFill>
              </a14:hiddenFill>
            </a:ext>
          </a:extLst>
        </p:spPr>
      </p:pic>
      <p:sp>
        <p:nvSpPr>
          <p:cNvPr id="3" name="Овал 2">
            <a:extLst>
              <a:ext uri="{FF2B5EF4-FFF2-40B4-BE49-F238E27FC236}">
                <a16:creationId xmlns="" xmlns:a16="http://schemas.microsoft.com/office/drawing/2014/main" id="{832EEE29-DEF8-4005-B2C3-44D5F1DD15CA}"/>
              </a:ext>
            </a:extLst>
          </p:cNvPr>
          <p:cNvSpPr/>
          <p:nvPr/>
        </p:nvSpPr>
        <p:spPr>
          <a:xfrm>
            <a:off x="1657350" y="2886075"/>
            <a:ext cx="700088" cy="314325"/>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 name="Овал 5">
            <a:extLst>
              <a:ext uri="{FF2B5EF4-FFF2-40B4-BE49-F238E27FC236}">
                <a16:creationId xmlns="" xmlns:a16="http://schemas.microsoft.com/office/drawing/2014/main" id="{E277E548-1C7B-4E01-A244-64F9C59ECD0D}"/>
              </a:ext>
            </a:extLst>
          </p:cNvPr>
          <p:cNvSpPr/>
          <p:nvPr/>
        </p:nvSpPr>
        <p:spPr>
          <a:xfrm>
            <a:off x="5743575" y="3200400"/>
            <a:ext cx="942975" cy="371475"/>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38822550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6375213-4E75-44B4-9E37-E64462195CD8}"/>
              </a:ext>
            </a:extLst>
          </p:cNvPr>
          <p:cNvSpPr>
            <a:spLocks noGrp="1"/>
          </p:cNvSpPr>
          <p:nvPr>
            <p:ph type="title"/>
          </p:nvPr>
        </p:nvSpPr>
        <p:spPr/>
        <p:txBody>
          <a:bodyPr>
            <a:normAutofit fontScale="90000"/>
          </a:bodyPr>
          <a:lstStyle/>
          <a:p>
            <a:pPr algn="ctr"/>
            <a:r>
              <a:rPr lang="uk-UA" dirty="0">
                <a:solidFill>
                  <a:srgbClr val="0070C0"/>
                </a:solidFill>
                <a:latin typeface="Times New Roman" panose="02020603050405020304" pitchFamily="18" charset="0"/>
                <a:cs typeface="Times New Roman" panose="02020603050405020304" pitchFamily="18" charset="0"/>
              </a:rPr>
              <a:t>Інколи нам самі автори надають підказки у вигляді автографів, проте це трапляється </a:t>
            </a:r>
            <a:r>
              <a:rPr lang="uk-UA" dirty="0" err="1">
                <a:solidFill>
                  <a:srgbClr val="0070C0"/>
                </a:solidFill>
                <a:latin typeface="Times New Roman" panose="02020603050405020304" pitchFamily="18" charset="0"/>
                <a:cs typeface="Times New Roman" panose="02020603050405020304" pitchFamily="18" charset="0"/>
              </a:rPr>
              <a:t>рідко</a:t>
            </a:r>
            <a:endParaRPr lang="uk-UA" dirty="0">
              <a:solidFill>
                <a:srgbClr val="0070C0"/>
              </a:solidFill>
              <a:latin typeface="Times New Roman" panose="02020603050405020304" pitchFamily="18" charset="0"/>
              <a:cs typeface="Times New Roman" panose="02020603050405020304" pitchFamily="18" charset="0"/>
            </a:endParaRPr>
          </a:p>
        </p:txBody>
      </p:sp>
      <p:sp>
        <p:nvSpPr>
          <p:cNvPr id="3" name="Объект 2">
            <a:extLst>
              <a:ext uri="{FF2B5EF4-FFF2-40B4-BE49-F238E27FC236}">
                <a16:creationId xmlns="" xmlns:a16="http://schemas.microsoft.com/office/drawing/2014/main" id="{90879B37-A534-4E90-B7EA-81C824BBE081}"/>
              </a:ext>
            </a:extLst>
          </p:cNvPr>
          <p:cNvSpPr>
            <a:spLocks noGrp="1"/>
          </p:cNvSpPr>
          <p:nvPr>
            <p:ph idx="1"/>
          </p:nvPr>
        </p:nvSpPr>
        <p:spPr/>
        <p:txBody>
          <a:bodyPr>
            <a:normAutofit lnSpcReduction="10000"/>
          </a:bodyPr>
          <a:lstStyle/>
          <a:p>
            <a:pPr marL="0" indent="0">
              <a:buNone/>
            </a:pPr>
            <a:r>
              <a:rPr lang="uk-UA" dirty="0">
                <a:solidFill>
                  <a:srgbClr val="0070C0"/>
                </a:solidFill>
                <a:latin typeface="Times New Roman" panose="02020603050405020304" pitchFamily="18" charset="0"/>
                <a:cs typeface="Times New Roman" panose="02020603050405020304" pitchFamily="18" charset="0"/>
              </a:rPr>
              <a:t>«</a:t>
            </a:r>
            <a:r>
              <a:rPr lang="en-US" dirty="0" err="1">
                <a:solidFill>
                  <a:srgbClr val="0070C0"/>
                </a:solidFill>
                <a:latin typeface="Times New Roman" panose="02020603050405020304" pitchFamily="18" charset="0"/>
                <a:cs typeface="Times New Roman" panose="02020603050405020304" pitchFamily="18" charset="0"/>
              </a:rPr>
              <a:t>Offert</a:t>
            </a:r>
            <a:r>
              <a:rPr lang="en-US" dirty="0">
                <a:solidFill>
                  <a:srgbClr val="0070C0"/>
                </a:solidFill>
                <a:latin typeface="Times New Roman" panose="02020603050405020304" pitchFamily="18" charset="0"/>
                <a:cs typeface="Times New Roman" panose="02020603050405020304" pitchFamily="18" charset="0"/>
              </a:rPr>
              <a:t> par </a:t>
            </a:r>
            <a:r>
              <a:rPr lang="en-US" dirty="0" err="1">
                <a:solidFill>
                  <a:srgbClr val="0070C0"/>
                </a:solidFill>
                <a:latin typeface="Times New Roman" panose="02020603050405020304" pitchFamily="18" charset="0"/>
                <a:cs typeface="Times New Roman" panose="02020603050405020304" pitchFamily="18" charset="0"/>
              </a:rPr>
              <a:t>l'auteur</a:t>
            </a:r>
            <a:r>
              <a:rPr lang="en-US" dirty="0">
                <a:solidFill>
                  <a:srgbClr val="0070C0"/>
                </a:solidFill>
                <a:latin typeface="Times New Roman" panose="02020603050405020304" pitchFamily="18" charset="0"/>
                <a:cs typeface="Times New Roman" panose="02020603050405020304" pitchFamily="18" charset="0"/>
              </a:rPr>
              <a:t> </a:t>
            </a:r>
          </a:p>
          <a:p>
            <a:pPr marL="0" indent="0">
              <a:buNone/>
            </a:pPr>
            <a:r>
              <a:rPr lang="en-US" dirty="0">
                <a:solidFill>
                  <a:srgbClr val="0070C0"/>
                </a:solidFill>
                <a:latin typeface="Times New Roman" panose="02020603050405020304" pitchFamily="18" charset="0"/>
                <a:cs typeface="Times New Roman" panose="02020603050405020304" pitchFamily="18" charset="0"/>
              </a:rPr>
              <a:t>la </a:t>
            </a:r>
            <a:r>
              <a:rPr lang="en-US" dirty="0" err="1">
                <a:solidFill>
                  <a:srgbClr val="0070C0"/>
                </a:solidFill>
                <a:latin typeface="Times New Roman" panose="02020603050405020304" pitchFamily="18" charset="0"/>
                <a:cs typeface="Times New Roman" panose="02020603050405020304" pitchFamily="18" charset="0"/>
              </a:rPr>
              <a:t>bibliotheque</a:t>
            </a:r>
            <a:r>
              <a:rPr lang="en-US" dirty="0">
                <a:solidFill>
                  <a:srgbClr val="0070C0"/>
                </a:solidFill>
                <a:latin typeface="Times New Roman" panose="02020603050405020304" pitchFamily="18" charset="0"/>
                <a:cs typeface="Times New Roman" panose="02020603050405020304" pitchFamily="18" charset="0"/>
              </a:rPr>
              <a:t> </a:t>
            </a:r>
          </a:p>
          <a:p>
            <a:pPr marL="0" indent="0">
              <a:buNone/>
            </a:pPr>
            <a:r>
              <a:rPr lang="en-US" dirty="0" err="1">
                <a:solidFill>
                  <a:srgbClr val="0070C0"/>
                </a:solidFill>
                <a:latin typeface="Times New Roman" panose="02020603050405020304" pitchFamily="18" charset="0"/>
                <a:cs typeface="Times New Roman" panose="02020603050405020304" pitchFamily="18" charset="0"/>
              </a:rPr>
              <a:t>Universitaire</a:t>
            </a:r>
            <a:r>
              <a:rPr lang="en-US" dirty="0">
                <a:solidFill>
                  <a:srgbClr val="0070C0"/>
                </a:solidFill>
                <a:latin typeface="Times New Roman" panose="02020603050405020304" pitchFamily="18" charset="0"/>
                <a:cs typeface="Times New Roman" panose="02020603050405020304" pitchFamily="18" charset="0"/>
              </a:rPr>
              <a:t> de </a:t>
            </a:r>
            <a:r>
              <a:rPr lang="en-US" dirty="0" err="1">
                <a:solidFill>
                  <a:srgbClr val="0070C0"/>
                </a:solidFill>
                <a:latin typeface="Times New Roman" panose="02020603050405020304" pitchFamily="18" charset="0"/>
                <a:cs typeface="Times New Roman" panose="02020603050405020304" pitchFamily="18" charset="0"/>
              </a:rPr>
              <a:t>Kharkow</a:t>
            </a:r>
            <a:r>
              <a:rPr lang="uk-UA" dirty="0">
                <a:solidFill>
                  <a:srgbClr val="0070C0"/>
                </a:solidFill>
                <a:latin typeface="Times New Roman" panose="02020603050405020304" pitchFamily="18" charset="0"/>
                <a:cs typeface="Times New Roman" panose="02020603050405020304" pitchFamily="18" charset="0"/>
              </a:rPr>
              <a:t>»</a:t>
            </a:r>
            <a:endParaRPr lang="en-US" dirty="0">
              <a:solidFill>
                <a:srgbClr val="0070C0"/>
              </a:solidFill>
              <a:latin typeface="Times New Roman" panose="02020603050405020304" pitchFamily="18" charset="0"/>
              <a:cs typeface="Times New Roman" panose="02020603050405020304" pitchFamily="18" charset="0"/>
            </a:endParaRPr>
          </a:p>
          <a:p>
            <a:pPr marL="0" indent="0">
              <a:buNone/>
            </a:pPr>
            <a:r>
              <a:rPr lang="en-US" dirty="0">
                <a:solidFill>
                  <a:srgbClr val="0070C0"/>
                </a:solidFill>
                <a:latin typeface="Times New Roman" panose="02020603050405020304" pitchFamily="18" charset="0"/>
                <a:cs typeface="Times New Roman" panose="02020603050405020304" pitchFamily="18" charset="0"/>
              </a:rPr>
              <a:t> L. </a:t>
            </a:r>
            <a:r>
              <a:rPr lang="en-US" dirty="0" err="1">
                <a:solidFill>
                  <a:srgbClr val="0070C0"/>
                </a:solidFill>
                <a:latin typeface="Times New Roman" panose="02020603050405020304" pitchFamily="18" charset="0"/>
                <a:cs typeface="Times New Roman" panose="02020603050405020304" pitchFamily="18" charset="0"/>
              </a:rPr>
              <a:t>Soyez</a:t>
            </a:r>
            <a:r>
              <a:rPr lang="en-US" dirty="0">
                <a:solidFill>
                  <a:srgbClr val="0070C0"/>
                </a:solidFill>
                <a:latin typeface="Times New Roman" panose="02020603050405020304" pitchFamily="18" charset="0"/>
                <a:cs typeface="Times New Roman" panose="02020603050405020304" pitchFamily="18" charset="0"/>
              </a:rPr>
              <a:t>-Le Roy (</a:t>
            </a:r>
            <a:r>
              <a:rPr lang="en-US" b="1" dirty="0">
                <a:solidFill>
                  <a:srgbClr val="0070C0"/>
                </a:solidFill>
                <a:latin typeface="Times New Roman" panose="02020603050405020304" pitchFamily="18" charset="0"/>
                <a:cs typeface="Times New Roman" panose="02020603050405020304" pitchFamily="18" charset="0"/>
              </a:rPr>
              <a:t>Tib</a:t>
            </a:r>
            <a:r>
              <a:rPr lang="en-US" dirty="0">
                <a:solidFill>
                  <a:srgbClr val="0070C0"/>
                </a:solidFill>
                <a:latin typeface="Times New Roman" panose="02020603050405020304" pitchFamily="18" charset="0"/>
                <a:cs typeface="Times New Roman" panose="02020603050405020304" pitchFamily="18" charset="0"/>
              </a:rPr>
              <a:t>)</a:t>
            </a:r>
            <a:endParaRPr lang="uk-UA" dirty="0">
              <a:solidFill>
                <a:srgbClr val="0070C0"/>
              </a:solidFill>
              <a:latin typeface="Times New Roman" panose="02020603050405020304" pitchFamily="18" charset="0"/>
              <a:cs typeface="Times New Roman" panose="02020603050405020304" pitchFamily="18" charset="0"/>
            </a:endParaRPr>
          </a:p>
          <a:p>
            <a:pPr marL="0" indent="0">
              <a:buNone/>
            </a:pPr>
            <a:r>
              <a:rPr lang="uk-UA" dirty="0">
                <a:solidFill>
                  <a:srgbClr val="0070C0"/>
                </a:solidFill>
                <a:latin typeface="Times New Roman" panose="02020603050405020304" pitchFamily="18" charset="0"/>
                <a:cs typeface="Times New Roman" panose="02020603050405020304" pitchFamily="18" charset="0"/>
              </a:rPr>
              <a:t>Автограф належить</a:t>
            </a:r>
            <a:endParaRPr lang="en-US" dirty="0">
              <a:solidFill>
                <a:srgbClr val="0070C0"/>
              </a:solidFill>
              <a:latin typeface="Times New Roman" panose="02020603050405020304" pitchFamily="18" charset="0"/>
              <a:cs typeface="Times New Roman" panose="02020603050405020304" pitchFamily="18" charset="0"/>
            </a:endParaRPr>
          </a:p>
          <a:p>
            <a:pPr marL="0" indent="0">
              <a:buNone/>
            </a:pPr>
            <a:r>
              <a:rPr lang="en-US" dirty="0">
                <a:solidFill>
                  <a:srgbClr val="0070C0"/>
                </a:solidFill>
                <a:latin typeface="Times New Roman" panose="02020603050405020304" pitchFamily="18" charset="0"/>
                <a:cs typeface="Times New Roman" panose="02020603050405020304" pitchFamily="18" charset="0"/>
              </a:rPr>
              <a:t>Lettice </a:t>
            </a:r>
            <a:r>
              <a:rPr lang="en-US" dirty="0" err="1">
                <a:solidFill>
                  <a:srgbClr val="0070C0"/>
                </a:solidFill>
                <a:latin typeface="Times New Roman" panose="02020603050405020304" pitchFamily="18" charset="0"/>
                <a:cs typeface="Times New Roman" panose="02020603050405020304" pitchFamily="18" charset="0"/>
              </a:rPr>
              <a:t>Soyez</a:t>
            </a:r>
            <a:r>
              <a:rPr lang="en-US" dirty="0">
                <a:solidFill>
                  <a:srgbClr val="0070C0"/>
                </a:solidFill>
                <a:latin typeface="Times New Roman" panose="02020603050405020304" pitchFamily="18" charset="0"/>
                <a:cs typeface="Times New Roman" panose="02020603050405020304" pitchFamily="18" charset="0"/>
              </a:rPr>
              <a:t>-le Roy</a:t>
            </a:r>
            <a:r>
              <a:rPr lang="uk-UA" dirty="0">
                <a:solidFill>
                  <a:srgbClr val="0070C0"/>
                </a:solidFill>
                <a:latin typeface="Times New Roman" panose="02020603050405020304" pitchFamily="18" charset="0"/>
                <a:cs typeface="Times New Roman" panose="02020603050405020304" pitchFamily="18" charset="0"/>
              </a:rPr>
              <a:t>, </a:t>
            </a:r>
            <a:endParaRPr lang="en-US" dirty="0">
              <a:solidFill>
                <a:srgbClr val="0070C0"/>
              </a:solidFill>
              <a:latin typeface="Times New Roman" panose="02020603050405020304" pitchFamily="18" charset="0"/>
              <a:cs typeface="Times New Roman" panose="02020603050405020304" pitchFamily="18" charset="0"/>
            </a:endParaRPr>
          </a:p>
          <a:p>
            <a:pPr marL="0" indent="0">
              <a:buNone/>
            </a:pPr>
            <a:r>
              <a:rPr lang="uk-UA" dirty="0">
                <a:solidFill>
                  <a:srgbClr val="0070C0"/>
                </a:solidFill>
                <a:latin typeface="Times New Roman" panose="02020603050405020304" pitchFamily="18" charset="0"/>
                <a:cs typeface="Times New Roman" panose="02020603050405020304" pitchFamily="18" charset="0"/>
              </a:rPr>
              <a:t>ф</a:t>
            </a:r>
            <a:r>
              <a:rPr lang="uk-UA">
                <a:solidFill>
                  <a:srgbClr val="0070C0"/>
                </a:solidFill>
                <a:latin typeface="Times New Roman" panose="02020603050405020304" pitchFamily="18" charset="0"/>
                <a:cs typeface="Times New Roman" panose="02020603050405020304" pitchFamily="18" charset="0"/>
              </a:rPr>
              <a:t>ранцузській</a:t>
            </a:r>
            <a:r>
              <a:rPr lang="uk-UA" dirty="0">
                <a:solidFill>
                  <a:srgbClr val="0070C0"/>
                </a:solidFill>
                <a:latin typeface="Times New Roman" panose="02020603050405020304" pitchFamily="18" charset="0"/>
                <a:cs typeface="Times New Roman" panose="02020603050405020304" pitchFamily="18" charset="0"/>
              </a:rPr>
              <a:t> письменниці, </a:t>
            </a:r>
            <a:endParaRPr lang="en-US" dirty="0">
              <a:solidFill>
                <a:srgbClr val="0070C0"/>
              </a:solidFill>
              <a:latin typeface="Times New Roman" panose="02020603050405020304" pitchFamily="18" charset="0"/>
              <a:cs typeface="Times New Roman" panose="02020603050405020304" pitchFamily="18" charset="0"/>
            </a:endParaRPr>
          </a:p>
          <a:p>
            <a:pPr marL="0" indent="0">
              <a:buNone/>
            </a:pPr>
            <a:r>
              <a:rPr lang="uk-UA" dirty="0">
                <a:solidFill>
                  <a:srgbClr val="0070C0"/>
                </a:solidFill>
                <a:latin typeface="Times New Roman" panose="02020603050405020304" pitchFamily="18" charset="0"/>
                <a:cs typeface="Times New Roman" panose="02020603050405020304" pitchFamily="18" charset="0"/>
              </a:rPr>
              <a:t>«</a:t>
            </a:r>
            <a:r>
              <a:rPr lang="en-US" dirty="0">
                <a:solidFill>
                  <a:srgbClr val="0070C0"/>
                </a:solidFill>
                <a:latin typeface="Times New Roman" panose="02020603050405020304" pitchFamily="18" charset="0"/>
                <a:cs typeface="Times New Roman" panose="02020603050405020304" pitchFamily="18" charset="0"/>
              </a:rPr>
              <a:t>Amour et </a:t>
            </a:r>
            <a:r>
              <a:rPr lang="en-US" dirty="0" err="1">
                <a:solidFill>
                  <a:srgbClr val="0070C0"/>
                </a:solidFill>
                <a:latin typeface="Times New Roman" panose="02020603050405020304" pitchFamily="18" charset="0"/>
                <a:cs typeface="Times New Roman" panose="02020603050405020304" pitchFamily="18" charset="0"/>
              </a:rPr>
              <a:t>Vaillance</a:t>
            </a:r>
            <a:r>
              <a:rPr lang="uk-UA" dirty="0">
                <a:solidFill>
                  <a:srgbClr val="0070C0"/>
                </a:solidFill>
                <a:latin typeface="Times New Roman" panose="02020603050405020304" pitchFamily="18" charset="0"/>
                <a:cs typeface="Times New Roman" panose="02020603050405020304" pitchFamily="18" charset="0"/>
              </a:rPr>
              <a:t>»</a:t>
            </a:r>
            <a:endParaRPr lang="en-US" dirty="0">
              <a:solidFill>
                <a:srgbClr val="0070C0"/>
              </a:solidFill>
              <a:latin typeface="Times New Roman" panose="02020603050405020304" pitchFamily="18" charset="0"/>
              <a:cs typeface="Times New Roman" panose="02020603050405020304" pitchFamily="18" charset="0"/>
            </a:endParaRPr>
          </a:p>
          <a:p>
            <a:pPr marL="0" indent="0">
              <a:buNone/>
            </a:pPr>
            <a:r>
              <a:rPr lang="ru-RU" dirty="0">
                <a:solidFill>
                  <a:srgbClr val="0070C0"/>
                </a:solidFill>
                <a:latin typeface="Times New Roman" panose="02020603050405020304" pitchFamily="18" charset="0"/>
                <a:cs typeface="Times New Roman" panose="02020603050405020304" pitchFamily="18" charset="0"/>
              </a:rPr>
              <a:t>(</a:t>
            </a:r>
            <a:r>
              <a:rPr lang="ru-RU" dirty="0" err="1">
                <a:solidFill>
                  <a:srgbClr val="0070C0"/>
                </a:solidFill>
                <a:latin typeface="Times New Roman" panose="02020603050405020304" pitchFamily="18" charset="0"/>
                <a:cs typeface="Times New Roman" panose="02020603050405020304" pitchFamily="18" charset="0"/>
              </a:rPr>
              <a:t>Любов</a:t>
            </a:r>
            <a:r>
              <a:rPr lang="ru-RU" dirty="0">
                <a:solidFill>
                  <a:srgbClr val="0070C0"/>
                </a:solidFill>
                <a:latin typeface="Times New Roman" panose="02020603050405020304" pitchFamily="18" charset="0"/>
                <a:cs typeface="Times New Roman" panose="02020603050405020304" pitchFamily="18" charset="0"/>
              </a:rPr>
              <a:t> і доблесть)</a:t>
            </a:r>
            <a:endParaRPr lang="uk-UA" dirty="0">
              <a:solidFill>
                <a:srgbClr val="0070C0"/>
              </a:solidFill>
              <a:latin typeface="Times New Roman" panose="02020603050405020304" pitchFamily="18" charset="0"/>
              <a:cs typeface="Times New Roman" panose="02020603050405020304" pitchFamily="18" charset="0"/>
            </a:endParaRPr>
          </a:p>
          <a:p>
            <a:endParaRPr lang="uk-UA" dirty="0"/>
          </a:p>
        </p:txBody>
      </p:sp>
      <p:pic>
        <p:nvPicPr>
          <p:cNvPr id="5" name="Рисунок 4">
            <a:extLst>
              <a:ext uri="{FF2B5EF4-FFF2-40B4-BE49-F238E27FC236}">
                <a16:creationId xmlns="" xmlns:a16="http://schemas.microsoft.com/office/drawing/2014/main" id="{23A28D3E-1020-4614-B480-D963F162227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45784" y="1690688"/>
            <a:ext cx="2812361" cy="4476259"/>
          </a:xfrm>
          <a:prstGeom prst="rect">
            <a:avLst/>
          </a:prstGeom>
        </p:spPr>
      </p:pic>
      <p:pic>
        <p:nvPicPr>
          <p:cNvPr id="7" name="Рисунок 6">
            <a:extLst>
              <a:ext uri="{FF2B5EF4-FFF2-40B4-BE49-F238E27FC236}">
                <a16:creationId xmlns="" xmlns:a16="http://schemas.microsoft.com/office/drawing/2014/main" id="{F3D30447-9EFD-46F8-A224-6E851039EE8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58145" y="1710718"/>
            <a:ext cx="2677848" cy="4456229"/>
          </a:xfrm>
          <a:prstGeom prst="rect">
            <a:avLst/>
          </a:prstGeom>
        </p:spPr>
      </p:pic>
      <p:sp>
        <p:nvSpPr>
          <p:cNvPr id="6" name="Овал 5">
            <a:extLst>
              <a:ext uri="{FF2B5EF4-FFF2-40B4-BE49-F238E27FC236}">
                <a16:creationId xmlns="" xmlns:a16="http://schemas.microsoft.com/office/drawing/2014/main" id="{238FF679-B0CA-4233-99B3-7A77E79D4D29}"/>
              </a:ext>
            </a:extLst>
          </p:cNvPr>
          <p:cNvSpPr/>
          <p:nvPr/>
        </p:nvSpPr>
        <p:spPr>
          <a:xfrm>
            <a:off x="8001001" y="1971675"/>
            <a:ext cx="742950" cy="314325"/>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3070478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449D854D-1EE1-49F8-A598-F68A6B299D26}"/>
              </a:ext>
            </a:extLst>
          </p:cNvPr>
          <p:cNvSpPr>
            <a:spLocks noGrp="1"/>
          </p:cNvSpPr>
          <p:nvPr>
            <p:ph type="title"/>
          </p:nvPr>
        </p:nvSpPr>
        <p:spPr/>
        <p:txBody>
          <a:bodyPr/>
          <a:lstStyle/>
          <a:p>
            <a:pPr algn="ctr"/>
            <a:r>
              <a:rPr lang="uk-UA" dirty="0">
                <a:solidFill>
                  <a:srgbClr val="0070C0"/>
                </a:solidFill>
                <a:latin typeface="Times New Roman" panose="02020603050405020304" pitchFamily="18" charset="0"/>
                <a:cs typeface="Times New Roman" panose="02020603050405020304" pitchFamily="18" charset="0"/>
              </a:rPr>
              <a:t>Шляхи встановлення авторства</a:t>
            </a:r>
          </a:p>
        </p:txBody>
      </p:sp>
      <p:sp>
        <p:nvSpPr>
          <p:cNvPr id="3" name="Объект 2">
            <a:extLst>
              <a:ext uri="{FF2B5EF4-FFF2-40B4-BE49-F238E27FC236}">
                <a16:creationId xmlns="" xmlns:a16="http://schemas.microsoft.com/office/drawing/2014/main" id="{B9615042-1E9B-4DEE-BD0E-ABE249D84DFC}"/>
              </a:ext>
            </a:extLst>
          </p:cNvPr>
          <p:cNvSpPr>
            <a:spLocks noGrp="1"/>
          </p:cNvSpPr>
          <p:nvPr>
            <p:ph idx="1"/>
          </p:nvPr>
        </p:nvSpPr>
        <p:spPr/>
        <p:txBody>
          <a:bodyPr>
            <a:normAutofit fontScale="47500" lnSpcReduction="20000"/>
          </a:bodyPr>
          <a:lstStyle/>
          <a:p>
            <a:pPr>
              <a:lnSpc>
                <a:spcPct val="120000"/>
              </a:lnSpc>
            </a:pPr>
            <a:r>
              <a:rPr lang="uk-UA" sz="3800" dirty="0">
                <a:solidFill>
                  <a:srgbClr val="0070C0"/>
                </a:solidFill>
                <a:latin typeface="Times New Roman" panose="02020603050405020304" pitchFamily="18" charset="0"/>
                <a:cs typeface="Times New Roman" panose="02020603050405020304" pitchFamily="18" charset="0"/>
              </a:rPr>
              <a:t>Можливі словники, енциклопедії, довідники:</a:t>
            </a:r>
          </a:p>
          <a:p>
            <a:pPr marL="0" indent="0">
              <a:lnSpc>
                <a:spcPct val="120000"/>
              </a:lnSpc>
              <a:buNone/>
            </a:pPr>
            <a:r>
              <a:rPr lang="uk-UA" sz="3800" dirty="0" err="1">
                <a:solidFill>
                  <a:srgbClr val="0070C0"/>
                </a:solidFill>
                <a:latin typeface="Times New Roman" panose="02020603050405020304" pitchFamily="18" charset="0"/>
                <a:cs typeface="Times New Roman" panose="02020603050405020304" pitchFamily="18" charset="0"/>
              </a:rPr>
              <a:t>Pseudonima</a:t>
            </a:r>
            <a:r>
              <a:rPr lang="uk-UA" sz="3800" dirty="0">
                <a:solidFill>
                  <a:srgbClr val="0070C0"/>
                </a:solidFill>
                <a:latin typeface="Times New Roman" panose="02020603050405020304" pitchFamily="18" charset="0"/>
                <a:cs typeface="Times New Roman" panose="02020603050405020304" pitchFamily="18" charset="0"/>
              </a:rPr>
              <a:t> i </a:t>
            </a:r>
            <a:r>
              <a:rPr lang="uk-UA" sz="3800" dirty="0" err="1">
                <a:solidFill>
                  <a:srgbClr val="0070C0"/>
                </a:solidFill>
                <a:latin typeface="Times New Roman" panose="02020603050405020304" pitchFamily="18" charset="0"/>
                <a:cs typeface="Times New Roman" panose="02020603050405020304" pitchFamily="18" charset="0"/>
              </a:rPr>
              <a:t>kryptonimy</a:t>
            </a:r>
            <a:r>
              <a:rPr lang="uk-UA" sz="3800" dirty="0">
                <a:solidFill>
                  <a:srgbClr val="0070C0"/>
                </a:solidFill>
                <a:latin typeface="Times New Roman" panose="02020603050405020304" pitchFamily="18" charset="0"/>
                <a:cs typeface="Times New Roman" panose="02020603050405020304" pitchFamily="18" charset="0"/>
              </a:rPr>
              <a:t> </a:t>
            </a:r>
            <a:r>
              <a:rPr lang="uk-UA" sz="3800" dirty="0" err="1">
                <a:solidFill>
                  <a:srgbClr val="0070C0"/>
                </a:solidFill>
                <a:latin typeface="Times New Roman" panose="02020603050405020304" pitchFamily="18" charset="0"/>
                <a:cs typeface="Times New Roman" panose="02020603050405020304" pitchFamily="18" charset="0"/>
              </a:rPr>
              <a:t>pisarzow</a:t>
            </a:r>
            <a:r>
              <a:rPr lang="uk-UA" sz="3800" dirty="0">
                <a:solidFill>
                  <a:srgbClr val="0070C0"/>
                </a:solidFill>
                <a:latin typeface="Times New Roman" panose="02020603050405020304" pitchFamily="18" charset="0"/>
                <a:cs typeface="Times New Roman" panose="02020603050405020304" pitchFamily="18" charset="0"/>
              </a:rPr>
              <a:t> </a:t>
            </a:r>
            <a:r>
              <a:rPr lang="uk-UA" sz="3800" dirty="0" err="1">
                <a:solidFill>
                  <a:srgbClr val="0070C0"/>
                </a:solidFill>
                <a:latin typeface="Times New Roman" panose="02020603050405020304" pitchFamily="18" charset="0"/>
                <a:cs typeface="Times New Roman" panose="02020603050405020304" pitchFamily="18" charset="0"/>
              </a:rPr>
              <a:t>polskich</a:t>
            </a:r>
            <a:r>
              <a:rPr lang="uk-UA" sz="3800" dirty="0">
                <a:solidFill>
                  <a:srgbClr val="0070C0"/>
                </a:solidFill>
                <a:latin typeface="Times New Roman" panose="02020603050405020304" pitchFamily="18" charset="0"/>
                <a:cs typeface="Times New Roman" panose="02020603050405020304" pitchFamily="18" charset="0"/>
              </a:rPr>
              <a:t>. – </a:t>
            </a:r>
            <a:r>
              <a:rPr lang="uk-UA" sz="3800" dirty="0" err="1">
                <a:solidFill>
                  <a:srgbClr val="0070C0"/>
                </a:solidFill>
                <a:latin typeface="Times New Roman" panose="02020603050405020304" pitchFamily="18" charset="0"/>
                <a:cs typeface="Times New Roman" panose="02020603050405020304" pitchFamily="18" charset="0"/>
              </a:rPr>
              <a:t>Warszawa</a:t>
            </a:r>
            <a:r>
              <a:rPr lang="uk-UA" sz="3800" dirty="0">
                <a:solidFill>
                  <a:srgbClr val="0070C0"/>
                </a:solidFill>
                <a:latin typeface="Times New Roman" panose="02020603050405020304" pitchFamily="18" charset="0"/>
                <a:cs typeface="Times New Roman" panose="02020603050405020304" pitchFamily="18" charset="0"/>
              </a:rPr>
              <a:t> : </a:t>
            </a:r>
            <a:r>
              <a:rPr lang="uk-UA" sz="3800" dirty="0" err="1">
                <a:solidFill>
                  <a:srgbClr val="0070C0"/>
                </a:solidFill>
                <a:latin typeface="Times New Roman" panose="02020603050405020304" pitchFamily="18" charset="0"/>
                <a:cs typeface="Times New Roman" panose="02020603050405020304" pitchFamily="18" charset="0"/>
              </a:rPr>
              <a:t>Arct</a:t>
            </a:r>
            <a:r>
              <a:rPr lang="uk-UA" sz="3800" dirty="0">
                <a:solidFill>
                  <a:srgbClr val="0070C0"/>
                </a:solidFill>
                <a:latin typeface="Times New Roman" panose="02020603050405020304" pitchFamily="18" charset="0"/>
                <a:cs typeface="Times New Roman" panose="02020603050405020304" pitchFamily="18" charset="0"/>
              </a:rPr>
              <a:t>, 1905.</a:t>
            </a:r>
          </a:p>
          <a:p>
            <a:pPr marL="0" indent="0">
              <a:lnSpc>
                <a:spcPct val="120000"/>
              </a:lnSpc>
              <a:buNone/>
            </a:pPr>
            <a:r>
              <a:rPr lang="en-US" sz="3800" dirty="0">
                <a:solidFill>
                  <a:srgbClr val="0070C0"/>
                </a:solidFill>
                <a:latin typeface="Times New Roman" panose="02020603050405020304" pitchFamily="18" charset="0"/>
                <a:cs typeface="Times New Roman" panose="02020603050405020304" pitchFamily="18" charset="0"/>
              </a:rPr>
              <a:t>Index </a:t>
            </a:r>
            <a:r>
              <a:rPr lang="en-US" sz="3800" dirty="0" err="1">
                <a:solidFill>
                  <a:srgbClr val="0070C0"/>
                </a:solidFill>
                <a:latin typeface="Times New Roman" panose="02020603050405020304" pitchFamily="18" charset="0"/>
                <a:cs typeface="Times New Roman" panose="02020603050405020304" pitchFamily="18" charset="0"/>
              </a:rPr>
              <a:t>pseudonymorum</a:t>
            </a:r>
            <a:r>
              <a:rPr lang="en-US" sz="3800" dirty="0">
                <a:solidFill>
                  <a:srgbClr val="0070C0"/>
                </a:solidFill>
                <a:latin typeface="Times New Roman" panose="02020603050405020304" pitchFamily="18" charset="0"/>
                <a:cs typeface="Times New Roman" panose="02020603050405020304" pitchFamily="18" charset="0"/>
              </a:rPr>
              <a:t>. </a:t>
            </a:r>
            <a:r>
              <a:rPr lang="en-US" sz="3800" dirty="0" err="1">
                <a:solidFill>
                  <a:srgbClr val="0070C0"/>
                </a:solidFill>
                <a:latin typeface="Times New Roman" panose="02020603050405020304" pitchFamily="18" charset="0"/>
                <a:cs typeface="Times New Roman" panose="02020603050405020304" pitchFamily="18" charset="0"/>
              </a:rPr>
              <a:t>Worterbuch</a:t>
            </a:r>
            <a:r>
              <a:rPr lang="en-US" sz="3800" dirty="0">
                <a:solidFill>
                  <a:srgbClr val="0070C0"/>
                </a:solidFill>
                <a:latin typeface="Times New Roman" panose="02020603050405020304" pitchFamily="18" charset="0"/>
                <a:cs typeface="Times New Roman" panose="02020603050405020304" pitchFamily="18" charset="0"/>
              </a:rPr>
              <a:t> der </a:t>
            </a:r>
            <a:r>
              <a:rPr lang="en-US" sz="3800" dirty="0" err="1">
                <a:solidFill>
                  <a:srgbClr val="0070C0"/>
                </a:solidFill>
                <a:latin typeface="Times New Roman" panose="02020603050405020304" pitchFamily="18" charset="0"/>
                <a:cs typeface="Times New Roman" panose="02020603050405020304" pitchFamily="18" charset="0"/>
              </a:rPr>
              <a:t>Pseudonymen</a:t>
            </a:r>
            <a:r>
              <a:rPr lang="en-US" sz="3800" dirty="0">
                <a:solidFill>
                  <a:srgbClr val="0070C0"/>
                </a:solidFill>
                <a:latin typeface="Times New Roman" panose="02020603050405020304" pitchFamily="18" charset="0"/>
                <a:cs typeface="Times New Roman" panose="02020603050405020304" pitchFamily="18" charset="0"/>
              </a:rPr>
              <a:t>, </a:t>
            </a:r>
            <a:r>
              <a:rPr lang="en-US" sz="3800" dirty="0" err="1">
                <a:solidFill>
                  <a:srgbClr val="0070C0"/>
                </a:solidFill>
                <a:latin typeface="Times New Roman" panose="02020603050405020304" pitchFamily="18" charset="0"/>
                <a:cs typeface="Times New Roman" panose="02020603050405020304" pitchFamily="18" charset="0"/>
              </a:rPr>
              <a:t>oder</a:t>
            </a:r>
            <a:r>
              <a:rPr lang="en-US" sz="3800" dirty="0">
                <a:solidFill>
                  <a:srgbClr val="0070C0"/>
                </a:solidFill>
                <a:latin typeface="Times New Roman" panose="02020603050405020304" pitchFamily="18" charset="0"/>
                <a:cs typeface="Times New Roman" panose="02020603050405020304" pitchFamily="18" charset="0"/>
              </a:rPr>
              <a:t> </a:t>
            </a:r>
            <a:r>
              <a:rPr lang="en-US" sz="3800" dirty="0" err="1">
                <a:solidFill>
                  <a:srgbClr val="0070C0"/>
                </a:solidFill>
                <a:latin typeface="Times New Roman" panose="02020603050405020304" pitchFamily="18" charset="0"/>
                <a:cs typeface="Times New Roman" panose="02020603050405020304" pitchFamily="18" charset="0"/>
              </a:rPr>
              <a:t>Verzeichniss</a:t>
            </a:r>
            <a:r>
              <a:rPr lang="en-US" sz="3800" dirty="0">
                <a:solidFill>
                  <a:srgbClr val="0070C0"/>
                </a:solidFill>
                <a:latin typeface="Times New Roman" panose="02020603050405020304" pitchFamily="18" charset="0"/>
                <a:cs typeface="Times New Roman" panose="02020603050405020304" pitchFamily="18" charset="0"/>
              </a:rPr>
              <a:t> </a:t>
            </a:r>
            <a:r>
              <a:rPr lang="en-US" sz="3800" dirty="0" err="1">
                <a:solidFill>
                  <a:srgbClr val="0070C0"/>
                </a:solidFill>
                <a:latin typeface="Times New Roman" panose="02020603050405020304" pitchFamily="18" charset="0"/>
                <a:cs typeface="Times New Roman" panose="02020603050405020304" pitchFamily="18" charset="0"/>
              </a:rPr>
              <a:t>aller</a:t>
            </a:r>
            <a:r>
              <a:rPr lang="en-US" sz="3800" dirty="0">
                <a:solidFill>
                  <a:srgbClr val="0070C0"/>
                </a:solidFill>
                <a:latin typeface="Times New Roman" panose="02020603050405020304" pitchFamily="18" charset="0"/>
                <a:cs typeface="Times New Roman" panose="02020603050405020304" pitchFamily="18" charset="0"/>
              </a:rPr>
              <a:t> </a:t>
            </a:r>
            <a:r>
              <a:rPr lang="en-US" sz="3800" dirty="0" err="1">
                <a:solidFill>
                  <a:srgbClr val="0070C0"/>
                </a:solidFill>
                <a:latin typeface="Times New Roman" panose="02020603050405020304" pitchFamily="18" charset="0"/>
                <a:cs typeface="Times New Roman" panose="02020603050405020304" pitchFamily="18" charset="0"/>
              </a:rPr>
              <a:t>Autoren</a:t>
            </a:r>
            <a:r>
              <a:rPr lang="en-US" sz="3800" dirty="0">
                <a:solidFill>
                  <a:srgbClr val="0070C0"/>
                </a:solidFill>
                <a:latin typeface="Times New Roman" panose="02020603050405020304" pitchFamily="18" charset="0"/>
                <a:cs typeface="Times New Roman" panose="02020603050405020304" pitchFamily="18" charset="0"/>
              </a:rPr>
              <a:t>, die </a:t>
            </a:r>
            <a:r>
              <a:rPr lang="en-US" sz="3800" dirty="0" err="1">
                <a:solidFill>
                  <a:srgbClr val="0070C0"/>
                </a:solidFill>
                <a:latin typeface="Times New Roman" panose="02020603050405020304" pitchFamily="18" charset="0"/>
                <a:cs typeface="Times New Roman" panose="02020603050405020304" pitchFamily="18" charset="0"/>
              </a:rPr>
              <a:t>sich</a:t>
            </a:r>
            <a:r>
              <a:rPr lang="en-US" sz="3800" dirty="0">
                <a:solidFill>
                  <a:srgbClr val="0070C0"/>
                </a:solidFill>
                <a:latin typeface="Times New Roman" panose="02020603050405020304" pitchFamily="18" charset="0"/>
                <a:cs typeface="Times New Roman" panose="02020603050405020304" pitchFamily="18" charset="0"/>
              </a:rPr>
              <a:t> </a:t>
            </a:r>
            <a:r>
              <a:rPr lang="en-US" sz="3800" dirty="0" err="1">
                <a:solidFill>
                  <a:srgbClr val="0070C0"/>
                </a:solidFill>
                <a:latin typeface="Times New Roman" panose="02020603050405020304" pitchFamily="18" charset="0"/>
                <a:cs typeface="Times New Roman" panose="02020603050405020304" pitchFamily="18" charset="0"/>
              </a:rPr>
              <a:t>falscher</a:t>
            </a:r>
            <a:r>
              <a:rPr lang="en-US" sz="3800" dirty="0">
                <a:solidFill>
                  <a:srgbClr val="0070C0"/>
                </a:solidFill>
                <a:latin typeface="Times New Roman" panose="02020603050405020304" pitchFamily="18" charset="0"/>
                <a:cs typeface="Times New Roman" panose="02020603050405020304" pitchFamily="18" charset="0"/>
              </a:rPr>
              <a:t> </a:t>
            </a:r>
            <a:r>
              <a:rPr lang="en-US" sz="3800" dirty="0" err="1">
                <a:solidFill>
                  <a:srgbClr val="0070C0"/>
                </a:solidFill>
                <a:latin typeface="Times New Roman" panose="02020603050405020304" pitchFamily="18" charset="0"/>
                <a:cs typeface="Times New Roman" panose="02020603050405020304" pitchFamily="18" charset="0"/>
              </a:rPr>
              <a:t>Namen</a:t>
            </a:r>
            <a:r>
              <a:rPr lang="en-US" sz="3800" dirty="0">
                <a:solidFill>
                  <a:srgbClr val="0070C0"/>
                </a:solidFill>
                <a:latin typeface="Times New Roman" panose="02020603050405020304" pitchFamily="18" charset="0"/>
                <a:cs typeface="Times New Roman" panose="02020603050405020304" pitchFamily="18" charset="0"/>
              </a:rPr>
              <a:t> </a:t>
            </a:r>
            <a:r>
              <a:rPr lang="en-US" sz="3800" dirty="0" err="1">
                <a:solidFill>
                  <a:srgbClr val="0070C0"/>
                </a:solidFill>
                <a:latin typeface="Times New Roman" panose="02020603050405020304" pitchFamily="18" charset="0"/>
                <a:cs typeface="Times New Roman" panose="02020603050405020304" pitchFamily="18" charset="0"/>
              </a:rPr>
              <a:t>bedienten</a:t>
            </a:r>
            <a:r>
              <a:rPr lang="en-US" sz="3800" dirty="0">
                <a:solidFill>
                  <a:srgbClr val="0070C0"/>
                </a:solidFill>
                <a:latin typeface="Times New Roman" panose="02020603050405020304" pitchFamily="18" charset="0"/>
                <a:cs typeface="Times New Roman" panose="02020603050405020304" pitchFamily="18" charset="0"/>
              </a:rPr>
              <a:t> / Emil Weller . – Leipzig : </a:t>
            </a:r>
            <a:r>
              <a:rPr lang="en-US" sz="3800" dirty="0" err="1">
                <a:solidFill>
                  <a:srgbClr val="0070C0"/>
                </a:solidFill>
                <a:latin typeface="Times New Roman" panose="02020603050405020304" pitchFamily="18" charset="0"/>
                <a:cs typeface="Times New Roman" panose="02020603050405020304" pitchFamily="18" charset="0"/>
              </a:rPr>
              <a:t>Falcke</a:t>
            </a:r>
            <a:r>
              <a:rPr lang="en-US" sz="3800" dirty="0">
                <a:solidFill>
                  <a:srgbClr val="0070C0"/>
                </a:solidFill>
                <a:latin typeface="Times New Roman" panose="02020603050405020304" pitchFamily="18" charset="0"/>
                <a:cs typeface="Times New Roman" panose="02020603050405020304" pitchFamily="18" charset="0"/>
              </a:rPr>
              <a:t> &amp; </a:t>
            </a:r>
            <a:r>
              <a:rPr lang="en-US" sz="3800" dirty="0" err="1">
                <a:solidFill>
                  <a:srgbClr val="0070C0"/>
                </a:solidFill>
                <a:latin typeface="Times New Roman" panose="02020603050405020304" pitchFamily="18" charset="0"/>
                <a:cs typeface="Times New Roman" panose="02020603050405020304" pitchFamily="18" charset="0"/>
              </a:rPr>
              <a:t>Rossler</a:t>
            </a:r>
            <a:r>
              <a:rPr lang="en-US" sz="3800" dirty="0">
                <a:solidFill>
                  <a:srgbClr val="0070C0"/>
                </a:solidFill>
                <a:latin typeface="Times New Roman" panose="02020603050405020304" pitchFamily="18" charset="0"/>
                <a:cs typeface="Times New Roman" panose="02020603050405020304" pitchFamily="18" charset="0"/>
              </a:rPr>
              <a:t>, 1856</a:t>
            </a:r>
            <a:r>
              <a:rPr lang="uk-UA" sz="3800" dirty="0">
                <a:solidFill>
                  <a:srgbClr val="0070C0"/>
                </a:solidFill>
                <a:latin typeface="Times New Roman" panose="02020603050405020304" pitchFamily="18" charset="0"/>
                <a:cs typeface="Times New Roman" panose="02020603050405020304" pitchFamily="18" charset="0"/>
              </a:rPr>
              <a:t>.</a:t>
            </a:r>
          </a:p>
          <a:p>
            <a:pPr marL="0" indent="0">
              <a:lnSpc>
                <a:spcPct val="120000"/>
              </a:lnSpc>
              <a:buNone/>
            </a:pPr>
            <a:r>
              <a:rPr lang="uk-UA" sz="3800" dirty="0">
                <a:solidFill>
                  <a:srgbClr val="0070C0"/>
                </a:solidFill>
                <a:latin typeface="Times New Roman" panose="02020603050405020304" pitchFamily="18" charset="0"/>
                <a:cs typeface="Times New Roman" panose="02020603050405020304" pitchFamily="18" charset="0"/>
              </a:rPr>
              <a:t>1000 </a:t>
            </a:r>
            <a:r>
              <a:rPr lang="uk-UA" sz="3800" dirty="0" err="1">
                <a:solidFill>
                  <a:srgbClr val="0070C0"/>
                </a:solidFill>
                <a:latin typeface="Times New Roman" panose="02020603050405020304" pitchFamily="18" charset="0"/>
                <a:cs typeface="Times New Roman" panose="02020603050405020304" pitchFamily="18" charset="0"/>
              </a:rPr>
              <a:t>псевдонимов</a:t>
            </a:r>
            <a:r>
              <a:rPr lang="uk-UA" sz="3800" dirty="0">
                <a:solidFill>
                  <a:srgbClr val="0070C0"/>
                </a:solidFill>
                <a:latin typeface="Times New Roman" panose="02020603050405020304" pitchFamily="18" charset="0"/>
                <a:cs typeface="Times New Roman" panose="02020603050405020304" pitchFamily="18" charset="0"/>
              </a:rPr>
              <a:t>/ А</a:t>
            </a:r>
            <a:r>
              <a:rPr lang="en-US" sz="3800" dirty="0">
                <a:solidFill>
                  <a:srgbClr val="0070C0"/>
                </a:solidFill>
                <a:latin typeface="Times New Roman" panose="02020603050405020304" pitchFamily="18" charset="0"/>
                <a:cs typeface="Times New Roman" panose="02020603050405020304" pitchFamily="18" charset="0"/>
              </a:rPr>
              <a:t>.</a:t>
            </a:r>
            <a:r>
              <a:rPr lang="uk-UA" sz="3800" dirty="0">
                <a:solidFill>
                  <a:srgbClr val="0070C0"/>
                </a:solidFill>
                <a:latin typeface="Times New Roman" panose="02020603050405020304" pitchFamily="18" charset="0"/>
                <a:cs typeface="Times New Roman" panose="02020603050405020304" pitchFamily="18" charset="0"/>
              </a:rPr>
              <a:t> П</a:t>
            </a:r>
            <a:r>
              <a:rPr lang="en-US" sz="3800" dirty="0">
                <a:solidFill>
                  <a:srgbClr val="0070C0"/>
                </a:solidFill>
                <a:latin typeface="Times New Roman" panose="02020603050405020304" pitchFamily="18" charset="0"/>
                <a:cs typeface="Times New Roman" panose="02020603050405020304" pitchFamily="18" charset="0"/>
              </a:rPr>
              <a:t>.</a:t>
            </a:r>
            <a:r>
              <a:rPr lang="uk-UA" sz="3800" dirty="0">
                <a:solidFill>
                  <a:srgbClr val="0070C0"/>
                </a:solidFill>
                <a:latin typeface="Times New Roman" panose="02020603050405020304" pitchFamily="18" charset="0"/>
                <a:cs typeface="Times New Roman" panose="02020603050405020304" pitchFamily="18" charset="0"/>
              </a:rPr>
              <a:t> </a:t>
            </a:r>
            <a:r>
              <a:rPr lang="uk-UA" sz="3800" dirty="0" err="1">
                <a:solidFill>
                  <a:srgbClr val="0070C0"/>
                </a:solidFill>
                <a:latin typeface="Times New Roman" panose="02020603050405020304" pitchFamily="18" charset="0"/>
                <a:cs typeface="Times New Roman" panose="02020603050405020304" pitchFamily="18" charset="0"/>
              </a:rPr>
              <a:t>Краснящих</a:t>
            </a:r>
            <a:r>
              <a:rPr lang="uk-UA" sz="3800" dirty="0">
                <a:solidFill>
                  <a:srgbClr val="0070C0"/>
                </a:solidFill>
                <a:latin typeface="Times New Roman" panose="02020603050405020304" pitchFamily="18" charset="0"/>
                <a:cs typeface="Times New Roman" panose="02020603050405020304" pitchFamily="18" charset="0"/>
              </a:rPr>
              <a:t>, К</a:t>
            </a:r>
            <a:r>
              <a:rPr lang="en-US" sz="3800" dirty="0">
                <a:solidFill>
                  <a:srgbClr val="0070C0"/>
                </a:solidFill>
                <a:latin typeface="Times New Roman" panose="02020603050405020304" pitchFamily="18" charset="0"/>
                <a:cs typeface="Times New Roman" panose="02020603050405020304" pitchFamily="18" charset="0"/>
              </a:rPr>
              <a:t>.</a:t>
            </a:r>
            <a:r>
              <a:rPr lang="uk-UA" sz="3800" dirty="0">
                <a:solidFill>
                  <a:srgbClr val="0070C0"/>
                </a:solidFill>
                <a:latin typeface="Times New Roman" panose="02020603050405020304" pitchFamily="18" charset="0"/>
                <a:cs typeface="Times New Roman" panose="02020603050405020304" pitchFamily="18" charset="0"/>
              </a:rPr>
              <a:t> А</a:t>
            </a:r>
            <a:r>
              <a:rPr lang="en-US" sz="3800" dirty="0">
                <a:solidFill>
                  <a:srgbClr val="0070C0"/>
                </a:solidFill>
                <a:latin typeface="Times New Roman" panose="02020603050405020304" pitchFamily="18" charset="0"/>
                <a:cs typeface="Times New Roman" panose="02020603050405020304" pitchFamily="18" charset="0"/>
              </a:rPr>
              <a:t>.</a:t>
            </a:r>
            <a:r>
              <a:rPr lang="uk-UA" sz="3800" dirty="0">
                <a:solidFill>
                  <a:srgbClr val="0070C0"/>
                </a:solidFill>
                <a:latin typeface="Times New Roman" panose="02020603050405020304" pitchFamily="18" charset="0"/>
                <a:cs typeface="Times New Roman" panose="02020603050405020304" pitchFamily="18" charset="0"/>
              </a:rPr>
              <a:t> </a:t>
            </a:r>
            <a:r>
              <a:rPr lang="uk-UA" sz="3800" dirty="0" err="1">
                <a:solidFill>
                  <a:srgbClr val="0070C0"/>
                </a:solidFill>
                <a:latin typeface="Times New Roman" panose="02020603050405020304" pitchFamily="18" charset="0"/>
                <a:cs typeface="Times New Roman" panose="02020603050405020304" pitchFamily="18" charset="0"/>
              </a:rPr>
              <a:t>Беляев</a:t>
            </a:r>
            <a:r>
              <a:rPr lang="uk-UA" sz="3800" dirty="0">
                <a:solidFill>
                  <a:srgbClr val="0070C0"/>
                </a:solidFill>
                <a:latin typeface="Times New Roman" panose="02020603050405020304" pitchFamily="18" charset="0"/>
                <a:cs typeface="Times New Roman" panose="02020603050405020304" pitchFamily="18" charset="0"/>
              </a:rPr>
              <a:t>. – Харків : </a:t>
            </a:r>
            <a:r>
              <a:rPr lang="uk-UA" sz="3800" dirty="0" err="1">
                <a:solidFill>
                  <a:srgbClr val="0070C0"/>
                </a:solidFill>
                <a:latin typeface="Times New Roman" panose="02020603050405020304" pitchFamily="18" charset="0"/>
                <a:cs typeface="Times New Roman" panose="02020603050405020304" pitchFamily="18" charset="0"/>
              </a:rPr>
              <a:t>Фолио</a:t>
            </a:r>
            <a:r>
              <a:rPr lang="uk-UA" sz="3800" dirty="0">
                <a:solidFill>
                  <a:srgbClr val="0070C0"/>
                </a:solidFill>
                <a:latin typeface="Times New Roman" panose="02020603050405020304" pitchFamily="18" charset="0"/>
                <a:cs typeface="Times New Roman" panose="02020603050405020304" pitchFamily="18" charset="0"/>
              </a:rPr>
              <a:t>, 2004.</a:t>
            </a:r>
          </a:p>
          <a:p>
            <a:pPr marL="0" indent="0">
              <a:lnSpc>
                <a:spcPct val="120000"/>
              </a:lnSpc>
              <a:buNone/>
            </a:pPr>
            <a:r>
              <a:rPr lang="uk-UA" sz="3800" dirty="0" err="1">
                <a:solidFill>
                  <a:srgbClr val="0070C0"/>
                </a:solidFill>
                <a:latin typeface="Times New Roman" panose="02020603050405020304" pitchFamily="18" charset="0"/>
                <a:cs typeface="Times New Roman" panose="02020603050405020304" pitchFamily="18" charset="0"/>
              </a:rPr>
              <a:t>Dictionary</a:t>
            </a:r>
            <a:r>
              <a:rPr lang="uk-UA" sz="3800" dirty="0">
                <a:solidFill>
                  <a:srgbClr val="0070C0"/>
                </a:solidFill>
                <a:latin typeface="Times New Roman" panose="02020603050405020304" pitchFamily="18" charset="0"/>
                <a:cs typeface="Times New Roman" panose="02020603050405020304" pitchFamily="18" charset="0"/>
              </a:rPr>
              <a:t> </a:t>
            </a:r>
            <a:r>
              <a:rPr lang="uk-UA" sz="3800" dirty="0" err="1">
                <a:solidFill>
                  <a:srgbClr val="0070C0"/>
                </a:solidFill>
                <a:latin typeface="Times New Roman" panose="02020603050405020304" pitchFamily="18" charset="0"/>
                <a:cs typeface="Times New Roman" panose="02020603050405020304" pitchFamily="18" charset="0"/>
              </a:rPr>
              <a:t>of</a:t>
            </a:r>
            <a:r>
              <a:rPr lang="uk-UA" sz="3800" dirty="0">
                <a:solidFill>
                  <a:srgbClr val="0070C0"/>
                </a:solidFill>
                <a:latin typeface="Times New Roman" panose="02020603050405020304" pitchFamily="18" charset="0"/>
                <a:cs typeface="Times New Roman" panose="02020603050405020304" pitchFamily="18" charset="0"/>
              </a:rPr>
              <a:t> </a:t>
            </a:r>
            <a:r>
              <a:rPr lang="uk-UA" sz="3800" dirty="0" err="1">
                <a:solidFill>
                  <a:srgbClr val="0070C0"/>
                </a:solidFill>
                <a:latin typeface="Times New Roman" panose="02020603050405020304" pitchFamily="18" charset="0"/>
                <a:cs typeface="Times New Roman" panose="02020603050405020304" pitchFamily="18" charset="0"/>
              </a:rPr>
              <a:t>pseudonyms</a:t>
            </a:r>
            <a:r>
              <a:rPr lang="uk-UA" sz="3800" dirty="0">
                <a:solidFill>
                  <a:srgbClr val="0070C0"/>
                </a:solidFill>
                <a:latin typeface="Times New Roman" panose="02020603050405020304" pitchFamily="18" charset="0"/>
                <a:cs typeface="Times New Roman" panose="02020603050405020304" pitchFamily="18" charset="0"/>
              </a:rPr>
              <a:t>: 13,000 </a:t>
            </a:r>
            <a:r>
              <a:rPr lang="uk-UA" sz="3800" dirty="0" err="1">
                <a:solidFill>
                  <a:srgbClr val="0070C0"/>
                </a:solidFill>
                <a:latin typeface="Times New Roman" panose="02020603050405020304" pitchFamily="18" charset="0"/>
                <a:cs typeface="Times New Roman" panose="02020603050405020304" pitchFamily="18" charset="0"/>
              </a:rPr>
              <a:t>assumed</a:t>
            </a:r>
            <a:r>
              <a:rPr lang="uk-UA" sz="3800" dirty="0">
                <a:solidFill>
                  <a:srgbClr val="0070C0"/>
                </a:solidFill>
                <a:latin typeface="Times New Roman" panose="02020603050405020304" pitchFamily="18" charset="0"/>
                <a:cs typeface="Times New Roman" panose="02020603050405020304" pitchFamily="18" charset="0"/>
              </a:rPr>
              <a:t> </a:t>
            </a:r>
            <a:r>
              <a:rPr lang="uk-UA" sz="3800" dirty="0" err="1">
                <a:solidFill>
                  <a:srgbClr val="0070C0"/>
                </a:solidFill>
                <a:latin typeface="Times New Roman" panose="02020603050405020304" pitchFamily="18" charset="0"/>
                <a:cs typeface="Times New Roman" panose="02020603050405020304" pitchFamily="18" charset="0"/>
              </a:rPr>
              <a:t>names</a:t>
            </a:r>
            <a:r>
              <a:rPr lang="uk-UA" sz="3800" dirty="0">
                <a:solidFill>
                  <a:srgbClr val="0070C0"/>
                </a:solidFill>
                <a:latin typeface="Times New Roman" panose="02020603050405020304" pitchFamily="18" charset="0"/>
                <a:cs typeface="Times New Roman" panose="02020603050405020304" pitchFamily="18" charset="0"/>
              </a:rPr>
              <a:t> </a:t>
            </a:r>
            <a:r>
              <a:rPr lang="uk-UA" sz="3800" dirty="0" err="1">
                <a:solidFill>
                  <a:srgbClr val="0070C0"/>
                </a:solidFill>
                <a:latin typeface="Times New Roman" panose="02020603050405020304" pitchFamily="18" charset="0"/>
                <a:cs typeface="Times New Roman" panose="02020603050405020304" pitchFamily="18" charset="0"/>
              </a:rPr>
              <a:t>and</a:t>
            </a:r>
            <a:r>
              <a:rPr lang="uk-UA" sz="3800" dirty="0">
                <a:solidFill>
                  <a:srgbClr val="0070C0"/>
                </a:solidFill>
                <a:latin typeface="Times New Roman" panose="02020603050405020304" pitchFamily="18" charset="0"/>
                <a:cs typeface="Times New Roman" panose="02020603050405020304" pitchFamily="18" charset="0"/>
              </a:rPr>
              <a:t> </a:t>
            </a:r>
            <a:r>
              <a:rPr lang="uk-UA" sz="3800" dirty="0" err="1">
                <a:solidFill>
                  <a:srgbClr val="0070C0"/>
                </a:solidFill>
                <a:latin typeface="Times New Roman" panose="02020603050405020304" pitchFamily="18" charset="0"/>
                <a:cs typeface="Times New Roman" panose="02020603050405020304" pitchFamily="18" charset="0"/>
              </a:rPr>
              <a:t>their</a:t>
            </a:r>
            <a:r>
              <a:rPr lang="uk-UA" sz="3800" dirty="0">
                <a:solidFill>
                  <a:srgbClr val="0070C0"/>
                </a:solidFill>
                <a:latin typeface="Times New Roman" panose="02020603050405020304" pitchFamily="18" charset="0"/>
                <a:cs typeface="Times New Roman" panose="02020603050405020304" pitchFamily="18" charset="0"/>
              </a:rPr>
              <a:t> </a:t>
            </a:r>
            <a:r>
              <a:rPr lang="uk-UA" sz="3800" dirty="0" err="1">
                <a:solidFill>
                  <a:srgbClr val="0070C0"/>
                </a:solidFill>
                <a:latin typeface="Times New Roman" panose="02020603050405020304" pitchFamily="18" charset="0"/>
                <a:cs typeface="Times New Roman" panose="02020603050405020304" pitchFamily="18" charset="0"/>
              </a:rPr>
              <a:t>origins</a:t>
            </a:r>
            <a:r>
              <a:rPr lang="uk-UA" sz="3800" dirty="0">
                <a:solidFill>
                  <a:srgbClr val="0070C0"/>
                </a:solidFill>
                <a:latin typeface="Times New Roman" panose="02020603050405020304" pitchFamily="18" charset="0"/>
                <a:cs typeface="Times New Roman" panose="02020603050405020304" pitchFamily="18" charset="0"/>
              </a:rPr>
              <a:t>/ </a:t>
            </a:r>
            <a:r>
              <a:rPr lang="uk-UA" sz="3800" dirty="0" err="1">
                <a:solidFill>
                  <a:srgbClr val="0070C0"/>
                </a:solidFill>
                <a:latin typeface="Times New Roman" panose="02020603050405020304" pitchFamily="18" charset="0"/>
                <a:cs typeface="Times New Roman" panose="02020603050405020304" pitchFamily="18" charset="0"/>
              </a:rPr>
              <a:t>Adrian</a:t>
            </a:r>
            <a:r>
              <a:rPr lang="uk-UA" sz="3800" dirty="0">
                <a:solidFill>
                  <a:srgbClr val="0070C0"/>
                </a:solidFill>
                <a:latin typeface="Times New Roman" panose="02020603050405020304" pitchFamily="18" charset="0"/>
                <a:cs typeface="Times New Roman" panose="02020603050405020304" pitchFamily="18" charset="0"/>
              </a:rPr>
              <a:t> </a:t>
            </a:r>
            <a:r>
              <a:rPr lang="uk-UA" sz="3800" dirty="0" err="1">
                <a:solidFill>
                  <a:srgbClr val="0070C0"/>
                </a:solidFill>
                <a:latin typeface="Times New Roman" panose="02020603050405020304" pitchFamily="18" charset="0"/>
                <a:cs typeface="Times New Roman" panose="02020603050405020304" pitchFamily="18" charset="0"/>
              </a:rPr>
              <a:t>Room</a:t>
            </a:r>
            <a:r>
              <a:rPr lang="en-US" sz="3800" dirty="0">
                <a:solidFill>
                  <a:srgbClr val="0070C0"/>
                </a:solidFill>
                <a:latin typeface="Times New Roman" panose="02020603050405020304" pitchFamily="18" charset="0"/>
                <a:cs typeface="Times New Roman" panose="02020603050405020304" pitchFamily="18" charset="0"/>
              </a:rPr>
              <a:t>.</a:t>
            </a:r>
            <a:r>
              <a:rPr lang="uk-UA" sz="3800" dirty="0">
                <a:solidFill>
                  <a:srgbClr val="0070C0"/>
                </a:solidFill>
                <a:latin typeface="Times New Roman" panose="02020603050405020304" pitchFamily="18" charset="0"/>
                <a:cs typeface="Times New Roman" panose="02020603050405020304" pitchFamily="18" charset="0"/>
              </a:rPr>
              <a:t> - </a:t>
            </a:r>
            <a:r>
              <a:rPr lang="uk-UA" sz="3800" dirty="0" err="1">
                <a:solidFill>
                  <a:srgbClr val="0070C0"/>
                </a:solidFill>
                <a:latin typeface="Times New Roman" panose="02020603050405020304" pitchFamily="18" charset="0"/>
                <a:cs typeface="Times New Roman" panose="02020603050405020304" pitchFamily="18" charset="0"/>
              </a:rPr>
              <a:t>Jefferson</a:t>
            </a:r>
            <a:r>
              <a:rPr lang="uk-UA" sz="3800" dirty="0">
                <a:solidFill>
                  <a:srgbClr val="0070C0"/>
                </a:solidFill>
                <a:latin typeface="Times New Roman" panose="02020603050405020304" pitchFamily="18" charset="0"/>
                <a:cs typeface="Times New Roman" panose="02020603050405020304" pitchFamily="18" charset="0"/>
              </a:rPr>
              <a:t>: </a:t>
            </a:r>
            <a:r>
              <a:rPr lang="uk-UA" sz="3800" dirty="0" err="1">
                <a:solidFill>
                  <a:srgbClr val="0070C0"/>
                </a:solidFill>
                <a:latin typeface="Times New Roman" panose="02020603050405020304" pitchFamily="18" charset="0"/>
                <a:cs typeface="Times New Roman" panose="02020603050405020304" pitchFamily="18" charset="0"/>
              </a:rPr>
              <a:t>McFarland</a:t>
            </a:r>
            <a:r>
              <a:rPr lang="uk-UA" sz="3800" dirty="0">
                <a:solidFill>
                  <a:srgbClr val="0070C0"/>
                </a:solidFill>
                <a:latin typeface="Times New Roman" panose="02020603050405020304" pitchFamily="18" charset="0"/>
                <a:cs typeface="Times New Roman" panose="02020603050405020304" pitchFamily="18" charset="0"/>
              </a:rPr>
              <a:t> &amp; </a:t>
            </a:r>
            <a:r>
              <a:rPr lang="uk-UA" sz="3800" dirty="0" err="1">
                <a:solidFill>
                  <a:srgbClr val="0070C0"/>
                </a:solidFill>
                <a:latin typeface="Times New Roman" panose="02020603050405020304" pitchFamily="18" charset="0"/>
                <a:cs typeface="Times New Roman" panose="02020603050405020304" pitchFamily="18" charset="0"/>
              </a:rPr>
              <a:t>Company</a:t>
            </a:r>
            <a:r>
              <a:rPr lang="uk-UA" sz="3800" dirty="0">
                <a:solidFill>
                  <a:srgbClr val="0070C0"/>
                </a:solidFill>
                <a:latin typeface="Times New Roman" panose="02020603050405020304" pitchFamily="18" charset="0"/>
                <a:cs typeface="Times New Roman" panose="02020603050405020304" pitchFamily="18" charset="0"/>
              </a:rPr>
              <a:t>, 2010. </a:t>
            </a:r>
          </a:p>
          <a:p>
            <a:pPr marL="0" indent="0">
              <a:lnSpc>
                <a:spcPct val="120000"/>
              </a:lnSpc>
              <a:buNone/>
            </a:pPr>
            <a:r>
              <a:rPr lang="fr-FR" sz="3800" dirty="0">
                <a:solidFill>
                  <a:srgbClr val="0070C0"/>
                </a:solidFill>
                <a:latin typeface="Times New Roman" panose="02020603050405020304" pitchFamily="18" charset="0"/>
                <a:cs typeface="Times New Roman" panose="02020603050405020304" pitchFamily="18" charset="0"/>
              </a:rPr>
              <a:t>Grand dictionnaire universel du XIXe siècle: français, historique, géographique, mythologique, bibliographique, littéraire, artistique, scientifique, etc., etc.</a:t>
            </a:r>
            <a:r>
              <a:rPr lang="uk-UA" sz="3800" dirty="0">
                <a:solidFill>
                  <a:srgbClr val="0070C0"/>
                </a:solidFill>
                <a:latin typeface="Times New Roman" panose="02020603050405020304" pitchFamily="18" charset="0"/>
                <a:cs typeface="Times New Roman" panose="02020603050405020304" pitchFamily="18" charset="0"/>
              </a:rPr>
              <a:t>/ </a:t>
            </a:r>
            <a:r>
              <a:rPr lang="fr-FR" sz="3800" dirty="0">
                <a:solidFill>
                  <a:srgbClr val="0070C0"/>
                </a:solidFill>
                <a:latin typeface="Times New Roman" panose="02020603050405020304" pitchFamily="18" charset="0"/>
                <a:cs typeface="Times New Roman" panose="02020603050405020304" pitchFamily="18" charset="0"/>
              </a:rPr>
              <a:t>Larousse P.</a:t>
            </a:r>
            <a:r>
              <a:rPr lang="uk-UA" sz="3800" dirty="0">
                <a:solidFill>
                  <a:srgbClr val="0070C0"/>
                </a:solidFill>
                <a:latin typeface="Times New Roman" panose="02020603050405020304" pitchFamily="18" charset="0"/>
                <a:cs typeface="Times New Roman" panose="02020603050405020304" pitchFamily="18" charset="0"/>
              </a:rPr>
              <a:t> -</a:t>
            </a:r>
            <a:r>
              <a:rPr lang="fr-FR" sz="3800" dirty="0">
                <a:solidFill>
                  <a:srgbClr val="0070C0"/>
                </a:solidFill>
                <a:latin typeface="Times New Roman" panose="02020603050405020304" pitchFamily="18" charset="0"/>
                <a:cs typeface="Times New Roman" panose="02020603050405020304" pitchFamily="18" charset="0"/>
              </a:rPr>
              <a:t> Paris: Administration du grand dictionnaire universel, 1866-1877.</a:t>
            </a:r>
            <a:r>
              <a:rPr lang="uk-UA" sz="3800" dirty="0">
                <a:solidFill>
                  <a:srgbClr val="0070C0"/>
                </a:solidFill>
                <a:latin typeface="Times New Roman" panose="02020603050405020304" pitchFamily="18" charset="0"/>
                <a:cs typeface="Times New Roman" panose="02020603050405020304" pitchFamily="18" charset="0"/>
              </a:rPr>
              <a:t> </a:t>
            </a:r>
          </a:p>
          <a:p>
            <a:pPr lvl="0">
              <a:lnSpc>
                <a:spcPct val="120000"/>
              </a:lnSpc>
            </a:pPr>
            <a:r>
              <a:rPr lang="uk-UA" sz="3600" dirty="0">
                <a:solidFill>
                  <a:srgbClr val="0070C0"/>
                </a:solidFill>
                <a:latin typeface="Times New Roman" panose="02020603050405020304" pitchFamily="18" charset="0"/>
                <a:cs typeface="Times New Roman" panose="02020603050405020304" pitchFamily="18" charset="0"/>
              </a:rPr>
              <a:t>Бібліотеки оцифрованих видань: </a:t>
            </a:r>
            <a:r>
              <a:rPr lang="en-US" sz="3600" dirty="0" err="1">
                <a:solidFill>
                  <a:srgbClr val="0070C0"/>
                </a:solidFill>
                <a:latin typeface="Times New Roman" panose="02020603050405020304" pitchFamily="18" charset="0"/>
                <a:cs typeface="Times New Roman" panose="02020603050405020304" pitchFamily="18" charset="0"/>
              </a:rPr>
              <a:t>Gallika</a:t>
            </a:r>
            <a:r>
              <a:rPr lang="en-US" sz="3600" dirty="0">
                <a:solidFill>
                  <a:srgbClr val="0070C0"/>
                </a:solidFill>
                <a:latin typeface="Times New Roman" panose="02020603050405020304" pitchFamily="18" charset="0"/>
                <a:cs typeface="Times New Roman" panose="02020603050405020304" pitchFamily="18" charset="0"/>
              </a:rPr>
              <a:t>,</a:t>
            </a:r>
            <a:r>
              <a:rPr lang="uk-UA" sz="3600" dirty="0">
                <a:solidFill>
                  <a:srgbClr val="0070C0"/>
                </a:solidFill>
                <a:latin typeface="Times New Roman" panose="02020603050405020304" pitchFamily="18" charset="0"/>
                <a:cs typeface="Times New Roman" panose="02020603050405020304" pitchFamily="18" charset="0"/>
              </a:rPr>
              <a:t> </a:t>
            </a:r>
            <a:r>
              <a:rPr lang="en-US" sz="3600" dirty="0" err="1">
                <a:solidFill>
                  <a:srgbClr val="0070C0"/>
                </a:solidFill>
                <a:latin typeface="Times New Roman" panose="02020603050405020304" pitchFamily="18" charset="0"/>
                <a:cs typeface="Times New Roman" panose="02020603050405020304" pitchFamily="18" charset="0"/>
              </a:rPr>
              <a:t>Hathitrust</a:t>
            </a:r>
            <a:r>
              <a:rPr lang="en-US" sz="3600" dirty="0">
                <a:solidFill>
                  <a:srgbClr val="0070C0"/>
                </a:solidFill>
                <a:latin typeface="Times New Roman" panose="02020603050405020304" pitchFamily="18" charset="0"/>
                <a:cs typeface="Times New Roman" panose="02020603050405020304" pitchFamily="18" charset="0"/>
              </a:rPr>
              <a:t> Digital Library, </a:t>
            </a:r>
            <a:r>
              <a:rPr lang="en-US" sz="3600" dirty="0" err="1">
                <a:solidFill>
                  <a:srgbClr val="0070C0"/>
                </a:solidFill>
                <a:latin typeface="Times New Roman" panose="02020603050405020304" pitchFamily="18" charset="0"/>
                <a:cs typeface="Times New Roman" panose="02020603050405020304" pitchFamily="18" charset="0"/>
              </a:rPr>
              <a:t>Bayerische</a:t>
            </a:r>
            <a:r>
              <a:rPr lang="en-US" sz="3600" dirty="0">
                <a:solidFill>
                  <a:srgbClr val="0070C0"/>
                </a:solidFill>
                <a:latin typeface="Times New Roman" panose="02020603050405020304" pitchFamily="18" charset="0"/>
                <a:cs typeface="Times New Roman" panose="02020603050405020304" pitchFamily="18" charset="0"/>
              </a:rPr>
              <a:t> </a:t>
            </a:r>
            <a:r>
              <a:rPr lang="en-US" sz="3600" dirty="0" err="1">
                <a:solidFill>
                  <a:srgbClr val="0070C0"/>
                </a:solidFill>
                <a:latin typeface="Times New Roman" panose="02020603050405020304" pitchFamily="18" charset="0"/>
                <a:cs typeface="Times New Roman" panose="02020603050405020304" pitchFamily="18" charset="0"/>
              </a:rPr>
              <a:t>Staatsbibliothek</a:t>
            </a:r>
            <a:r>
              <a:rPr lang="en-US" sz="3600" dirty="0">
                <a:solidFill>
                  <a:srgbClr val="0070C0"/>
                </a:solidFill>
                <a:latin typeface="Times New Roman" panose="02020603050405020304" pitchFamily="18" charset="0"/>
                <a:cs typeface="Times New Roman" panose="02020603050405020304" pitchFamily="18" charset="0"/>
              </a:rPr>
              <a:t> digital</a:t>
            </a:r>
            <a:endParaRPr lang="uk-UA" sz="3600" dirty="0">
              <a:solidFill>
                <a:srgbClr val="0070C0"/>
              </a:solidFill>
              <a:latin typeface="Times New Roman" panose="02020603050405020304" pitchFamily="18" charset="0"/>
              <a:cs typeface="Times New Roman" panose="02020603050405020304" pitchFamily="18" charset="0"/>
            </a:endParaRPr>
          </a:p>
          <a:p>
            <a:pPr marL="514350" indent="-514350">
              <a:buFont typeface="+mj-lt"/>
              <a:buAutoNum type="arabicPeriod"/>
            </a:pPr>
            <a:endParaRPr lang="uk-UA" dirty="0"/>
          </a:p>
          <a:p>
            <a:endParaRPr lang="uk-UA" dirty="0"/>
          </a:p>
        </p:txBody>
      </p:sp>
    </p:spTree>
    <p:extLst>
      <p:ext uri="{BB962C8B-B14F-4D97-AF65-F5344CB8AC3E}">
        <p14:creationId xmlns:p14="http://schemas.microsoft.com/office/powerpoint/2010/main" val="28745391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5283" y="170371"/>
            <a:ext cx="8626415" cy="6469812"/>
          </a:xfrm>
          <a:prstGeom prst="rect">
            <a:avLst/>
          </a:prstGeom>
        </p:spPr>
      </p:pic>
    </p:spTree>
    <p:extLst>
      <p:ext uri="{BB962C8B-B14F-4D97-AF65-F5344CB8AC3E}">
        <p14:creationId xmlns:p14="http://schemas.microsoft.com/office/powerpoint/2010/main" val="3573294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C8CEB37F-B1E3-4047-8E70-9B3CA4937EDB}"/>
              </a:ext>
            </a:extLst>
          </p:cNvPr>
          <p:cNvSpPr>
            <a:spLocks noGrp="1"/>
          </p:cNvSpPr>
          <p:nvPr>
            <p:ph type="title"/>
          </p:nvPr>
        </p:nvSpPr>
        <p:spPr/>
        <p:txBody>
          <a:bodyPr>
            <a:normAutofit/>
          </a:bodyPr>
          <a:lstStyle/>
          <a:p>
            <a:pPr algn="ctr"/>
            <a:r>
              <a:rPr lang="uk-UA" sz="4000" dirty="0">
                <a:solidFill>
                  <a:srgbClr val="0070C0"/>
                </a:solidFill>
                <a:latin typeface="Times New Roman" panose="02020603050405020304" pitchFamily="18" charset="0"/>
                <a:ea typeface="Calibri" panose="020F0502020204030204" pitchFamily="34" charset="0"/>
              </a:rPr>
              <a:t>Автори творів викривального змісту</a:t>
            </a:r>
            <a:endParaRPr lang="uk-UA" sz="4000" dirty="0"/>
          </a:p>
        </p:txBody>
      </p:sp>
      <p:pic>
        <p:nvPicPr>
          <p:cNvPr id="5" name="Объект 4">
            <a:extLst>
              <a:ext uri="{FF2B5EF4-FFF2-40B4-BE49-F238E27FC236}">
                <a16:creationId xmlns="" xmlns:a16="http://schemas.microsoft.com/office/drawing/2014/main" id="{25CDC49B-A707-4A4E-B8BD-8327066C9E7B}"/>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27032" y="2222248"/>
            <a:ext cx="2636520" cy="3733800"/>
          </a:xfrm>
        </p:spPr>
      </p:pic>
      <p:pic>
        <p:nvPicPr>
          <p:cNvPr id="7" name="Рисунок 6">
            <a:extLst>
              <a:ext uri="{FF2B5EF4-FFF2-40B4-BE49-F238E27FC236}">
                <a16:creationId xmlns="" xmlns:a16="http://schemas.microsoft.com/office/drawing/2014/main" id="{F93F1EF9-863F-4F5C-B4D6-AE4B981D197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05337" y="1936171"/>
            <a:ext cx="3117378" cy="4050357"/>
          </a:xfrm>
          <a:prstGeom prst="rect">
            <a:avLst/>
          </a:prstGeom>
        </p:spPr>
      </p:pic>
      <p:pic>
        <p:nvPicPr>
          <p:cNvPr id="9" name="Рисунок 8">
            <a:extLst>
              <a:ext uri="{FF2B5EF4-FFF2-40B4-BE49-F238E27FC236}">
                <a16:creationId xmlns="" xmlns:a16="http://schemas.microsoft.com/office/drawing/2014/main" id="{91C1F0A2-A5EC-4998-BC5A-8EAF26B5EB1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3201" y="2252728"/>
            <a:ext cx="2642616" cy="3703320"/>
          </a:xfrm>
          <a:prstGeom prst="rect">
            <a:avLst/>
          </a:prstGeom>
        </p:spPr>
      </p:pic>
      <p:sp>
        <p:nvSpPr>
          <p:cNvPr id="3" name="Овал 2">
            <a:extLst>
              <a:ext uri="{FF2B5EF4-FFF2-40B4-BE49-F238E27FC236}">
                <a16:creationId xmlns="" xmlns:a16="http://schemas.microsoft.com/office/drawing/2014/main" id="{D501B4A5-5C17-47CD-8A26-D21C10687EC7}"/>
              </a:ext>
            </a:extLst>
          </p:cNvPr>
          <p:cNvSpPr/>
          <p:nvPr/>
        </p:nvSpPr>
        <p:spPr>
          <a:xfrm>
            <a:off x="1514475" y="2728913"/>
            <a:ext cx="1910376" cy="285750"/>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4" name="Овал 3">
            <a:extLst>
              <a:ext uri="{FF2B5EF4-FFF2-40B4-BE49-F238E27FC236}">
                <a16:creationId xmlns="" xmlns:a16="http://schemas.microsoft.com/office/drawing/2014/main" id="{13A51EF2-BA58-4D99-ADC7-EA1CA47FE862}"/>
              </a:ext>
            </a:extLst>
          </p:cNvPr>
          <p:cNvSpPr/>
          <p:nvPr/>
        </p:nvSpPr>
        <p:spPr>
          <a:xfrm>
            <a:off x="4914900" y="1936171"/>
            <a:ext cx="1543050" cy="464129"/>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8" name="Овал 7">
            <a:extLst>
              <a:ext uri="{FF2B5EF4-FFF2-40B4-BE49-F238E27FC236}">
                <a16:creationId xmlns="" xmlns:a16="http://schemas.microsoft.com/office/drawing/2014/main" id="{5E611ACE-937C-40C2-BC15-F32DD035D8A7}"/>
              </a:ext>
            </a:extLst>
          </p:cNvPr>
          <p:cNvSpPr/>
          <p:nvPr/>
        </p:nvSpPr>
        <p:spPr>
          <a:xfrm>
            <a:off x="9101138" y="4314825"/>
            <a:ext cx="1143000" cy="257175"/>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268028221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1542</TotalTime>
  <Words>450</Words>
  <Application>Microsoft Office PowerPoint</Application>
  <PresentationFormat>Широкоэкранный</PresentationFormat>
  <Paragraphs>46</Paragraphs>
  <Slides>27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27</vt:i4>
      </vt:variant>
    </vt:vector>
  </HeadingPairs>
  <TitlesOfParts>
    <vt:vector size="32" baseType="lpstr">
      <vt:lpstr>Arial</vt:lpstr>
      <vt:lpstr>Calibri</vt:lpstr>
      <vt:lpstr>Calibri Light</vt:lpstr>
      <vt:lpstr>Times New Roman</vt:lpstr>
      <vt:lpstr>Тема Office</vt:lpstr>
      <vt:lpstr>Коли бібліотекар стає слідчим: автори та псевдоніми</vt:lpstr>
      <vt:lpstr>Дари</vt:lpstr>
      <vt:lpstr>Задачі каталогізатора та пристрасть філолога</vt:lpstr>
      <vt:lpstr>Псевдонім (грец. ψευδής — «помилковий, брехливий, вигаданий» і грец. όνομα — «ім'я») — ім'я, використовуване людиною замість справжнього (даного при народженні, зафіксованого в документах) у тій або іншій публічній діяльності… </vt:lpstr>
      <vt:lpstr>До вашої уваги декілька варіантів прихованих імен</vt:lpstr>
      <vt:lpstr>Інколи нам самі автори надають підказки у вигляді автографів, проте це трапляється рідко</vt:lpstr>
      <vt:lpstr>Шляхи встановлення авторства</vt:lpstr>
      <vt:lpstr>Презентация PowerPoint</vt:lpstr>
      <vt:lpstr>Автори творів викривального змісту</vt:lpstr>
      <vt:lpstr>Тематика творів (викриття любовних пригод знатних осіб, висміювання їх вад)</vt:lpstr>
      <vt:lpstr>Автори називаються іменем відомої історичної особи, бажаючи привернути до себе увагу </vt:lpstr>
      <vt:lpstr>Автор працює в декількох жанрах і хоче відокремити ці проекти один від одного</vt:lpstr>
      <vt:lpstr>BOZ</vt:lpstr>
      <vt:lpstr>Boz</vt:lpstr>
      <vt:lpstr>Boz</vt:lpstr>
      <vt:lpstr>Беручи псевдонім, автор приховує своє ім'я, що видає національність</vt:lpstr>
      <vt:lpstr>Чиновникам, військовим заборонялося розвивати свої таланти на літературному терені</vt:lpstr>
      <vt:lpstr>Прагнення автора взяти «промовляюче», гучне ім’я, яке буде вказувати на його головну рису</vt:lpstr>
      <vt:lpstr>Прагнення автора взяти «промовляюче», гучне ім’я, яке буде вказувати на його головну рису</vt:lpstr>
      <vt:lpstr>Автор змінює ім’я, вказуючи чи натякаючи на своє походження, територіальну належність, соціальне становище                      </vt:lpstr>
      <vt:lpstr>Cherchez la Femme</vt:lpstr>
      <vt:lpstr>Псевдоандронім - чоловіче ім’я чи прізвище, прийняте автором-жінкою</vt:lpstr>
      <vt:lpstr>Willy</vt:lpstr>
      <vt:lpstr>Ouida</vt:lpstr>
      <vt:lpstr>Gyp</vt:lpstr>
      <vt:lpstr>Твори всіх авторів, які згадані в цій доповіді, є в наявності у фондах Центральної наукової бібліотеки Харківського національного університету імені В. Н. Каразіна!</vt:lpstr>
      <vt:lpstr>Слідство продовжується! Далі буде…</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Коли бібліотекар змінює свій фах і стає слідчим</dc:title>
  <dc:creator>Admin</dc:creator>
  <cp:lastModifiedBy>User</cp:lastModifiedBy>
  <cp:revision>171</cp:revision>
  <dcterms:created xsi:type="dcterms:W3CDTF">2020-10-23T12:23:08Z</dcterms:created>
  <dcterms:modified xsi:type="dcterms:W3CDTF">2020-12-23T13:24:44Z</dcterms:modified>
</cp:coreProperties>
</file>