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58" r:id="rId3"/>
    <p:sldId id="261" r:id="rId4"/>
    <p:sldId id="257" r:id="rId5"/>
    <p:sldId id="259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33" autoAdjust="0"/>
    <p:restoredTop sz="94660"/>
  </p:normalViewPr>
  <p:slideViewPr>
    <p:cSldViewPr>
      <p:cViewPr varScale="1">
        <p:scale>
          <a:sx n="110" d="100"/>
          <a:sy n="110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9231-84D2-4B07-9BEC-79FBE80E7465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0D809-98EA-4FF8-ACCF-0F714D96C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BC165-9A03-49B0-B880-92CDCFC38DB6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EB2D8-E62D-49A9-A241-195B5513C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D076-0F2A-4DCC-9C2C-C0E0C02FF080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9ACE1-2870-4AAC-9527-EA8EF5F1A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32922-577E-401D-BCE4-6395B7931580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C28F2-AC42-43A9-A320-6B5BE691CD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9299F-6F75-40E1-A111-D6AF08BD3915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6F2CF-E482-453E-B45C-9CE874F5D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70588-0994-4629-8CB1-A3F2B737AFA4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5643D-648B-4C32-B46D-601D4D028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09807-BBFA-4D2F-BB43-9A5C9F5964E1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AD2ED-9BEB-41B2-B655-869E17137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B1281-8902-46D6-A5C8-75637A175D95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78F86-88FB-41DE-A59D-EDEAF9099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F7998-AFEA-4B7C-BC60-A7A805C4A857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FE631-8CB1-4185-ACD5-602B7B35D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F176-5ED2-481A-8CBB-78099D2680FC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BC9E1-40EE-450B-B7DD-6D8FBCC03D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E191B-A70B-4E47-A521-31FF29CDB135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131E7-885D-4DEA-9C29-B636A00D5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842891-1C2C-4151-847C-008D5FC706B2}" type="datetimeFigureOut">
              <a:rPr lang="ru-RU"/>
              <a:pPr>
                <a:defRPr/>
              </a:pPr>
              <a:t>31.03.2017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A9A2AC-CC1F-4A57-9AC4-36374C072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1" r:id="rId2"/>
    <p:sldLayoutId id="2147484213" r:id="rId3"/>
    <p:sldLayoutId id="2147484210" r:id="rId4"/>
    <p:sldLayoutId id="2147484209" r:id="rId5"/>
    <p:sldLayoutId id="2147484208" r:id="rId6"/>
    <p:sldLayoutId id="2147484207" r:id="rId7"/>
    <p:sldLayoutId id="2147484206" r:id="rId8"/>
    <p:sldLayoutId id="2147484214" r:id="rId9"/>
    <p:sldLayoutId id="2147484205" r:id="rId10"/>
    <p:sldLayoutId id="214748420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C32D2E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C32D2E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84AA33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0%D1%80%D0%B1%D1%83%D1%80%D0%B3%D1%81%D0%BA%D0%B8%D0%B9_%D1%83%D0%BD%D0%B8%D0%B2%D0%B5%D1%80%D1%81%D0%B8%D1%82%D0%B5%D1%82" TargetMode="External"/><Relationship Id="rId13" Type="http://schemas.openxmlformats.org/officeDocument/2006/relationships/hyperlink" Target="http://ru.wikipedia.org/wiki/%D0%9D%D0%B8%D0%B4%D0%B5%D1%80%D0%BB%D0%B0%D0%BD%D0%B4%D1%8B" TargetMode="External"/><Relationship Id="rId3" Type="http://schemas.openxmlformats.org/officeDocument/2006/relationships/hyperlink" Target="http://ru.wikipedia.org/wiki/%D0%99%D0%B5%D0%BD%D1%81%D0%BA%D0%B8%D0%B9_%D1%83%D0%BD%D0%B8%D0%B2%D0%B5%D1%80%D1%81%D0%B8%D1%82%D0%B5%D1%82_%D0%B8%D0%BC%D0%B5%D0%BD%D0%B8_%D0%A4%D1%80%D0%B8%D0%B4%D1%80%D0%B8%D1%85%D0%B0_%D0%A8%D0%B8%D0%BB%D0%BB%D0%B5%D1%80%D0%B0" TargetMode="External"/><Relationship Id="rId7" Type="http://schemas.openxmlformats.org/officeDocument/2006/relationships/hyperlink" Target="http://ru.wikipedia.org/wiki/%D0%9F%D1%80%D0%B8%D0%B2%D0%B0%D1%82-%D0%B4%D0%BE%D1%86%D0%B5%D0%BD%D1%82" TargetMode="External"/><Relationship Id="rId12" Type="http://schemas.openxmlformats.org/officeDocument/2006/relationships/hyperlink" Target="http://ru.wikipedia.org/wiki/%D0%A4%D1%80%D0%B0%D0%BD%D1%86%D0%B8%D1%8F" TargetMode="External"/><Relationship Id="rId2" Type="http://schemas.openxmlformats.org/officeDocument/2006/relationships/hyperlink" Target="http://ru.wikipedia.org/wiki/%D0%91%D0%B8%D0%B7%D0%BD%D0%B5%D1%81%D0%BC%D0%B5%D0%B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3%D0%BD%D0%B8%D0%B2%D0%B5%D1%80%D1%81%D0%B8%D1%82%D0%B5%D1%82" TargetMode="External"/><Relationship Id="rId11" Type="http://schemas.openxmlformats.org/officeDocument/2006/relationships/hyperlink" Target="http://ru.wikipedia.org/wiki/%D0%A8%D0%B2%D0%B5%D0%B9%D1%86%D0%B0%D1%80%D0%B8%D1%8F" TargetMode="External"/><Relationship Id="rId5" Type="http://schemas.openxmlformats.org/officeDocument/2006/relationships/hyperlink" Target="http://ru.wikipedia.org/wiki/%D0%9B%D0%B5%D0%B9%D0%BF%D1%86%D0%B8%D0%B3%D1%81%D0%BA%D0%B8%D0%B9_%D1%83%D0%BD%D0%B8%D0%B2%D0%B5%D1%80%D1%81%D0%B8%D1%82%D0%B5%D1%82" TargetMode="External"/><Relationship Id="rId10" Type="http://schemas.openxmlformats.org/officeDocument/2006/relationships/hyperlink" Target="http://ru.wikipedia.org/wiki/%D0%93%D0%B5%D0%BE%D1%80%D0%B3_III_(%D0%BA%D0%BE%D1%80%D0%BE%D0%BB%D1%8C_%D0%92%D0%B5%D0%BB%D0%B8%D0%BA%D0%BE%D0%B1%D1%80%D0%B8%D1%82%D0%B0%D0%BD%D0%B8%D0%B8)" TargetMode="External"/><Relationship Id="rId4" Type="http://schemas.openxmlformats.org/officeDocument/2006/relationships/hyperlink" Target="http://ru.wikipedia.org/wiki/%D0%A3%D0%BD%D0%B8%D0%B2%D0%B5%D1%80%D1%81%D0%B8%D1%82%D0%B5%D1%82_%D0%93%D0%B0%D0%BB%D0%BB%D0%B5-%D0%92%D0%B8%D1%82%D1%82%D0%B5%D0%BD%D0%B1%D0%B5%D1%80%D0%B3" TargetMode="External"/><Relationship Id="rId9" Type="http://schemas.openxmlformats.org/officeDocument/2006/relationships/hyperlink" Target="http://ru.wikipedia.org/wiki/%D0%93%D1%91%D1%82%D1%82%D0%B8%D0%BD%D0%B3%D0%B5%D0%BD%D1%81%D0%BA%D0%B8%D0%B9_%D1%83%D0%BD%D0%B8%D0%B2%D0%B5%D1%80%D1%81%D0%B8%D1%82%D0%B5%D1%82" TargetMode="External"/><Relationship Id="rId14" Type="http://schemas.openxmlformats.org/officeDocument/2006/relationships/hyperlink" Target="http://ru.wikipedia.org/wiki/%D0%90%D0%BD%D0%B3%D0%BB%D0%B8%D1%8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XX_%D0%B2%D0%B5%D0%BA" TargetMode="External"/><Relationship Id="rId2" Type="http://schemas.openxmlformats.org/officeDocument/2006/relationships/hyperlink" Target="http://ru.wikipedia.org/wiki/XI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8%D0%BB%D1%91%D1%86%D0%B5%D1%80,_%D0%90%D0%B2%D0%B3%D1%83%D1%81%D1%82_%D0%9B%D1%8E%D0%B4%D0%B2%D0%B8%D0%B3" TargetMode="External"/><Relationship Id="rId5" Type="http://schemas.openxmlformats.org/officeDocument/2006/relationships/hyperlink" Target="http://ru.wikipedia.org/wiki/%D0%90%D1%85%D0%B5%D0%BD%D0%B2%D0%B0%D0%BB%D0%BB%D1%8C,_%D0%93%D0%BE%D1%82%D1%84%D1%80%D0%B8%D0%B4" TargetMode="External"/><Relationship Id="rId4" Type="http://schemas.openxmlformats.org/officeDocument/2006/relationships/hyperlink" Target="http://ru.wikipedia.org/wiki/%D0%AD%D0%BD%D1%86%D0%B8%D0%BA%D0%BB%D0%BE%D0%BF%D0%B5%D0%B4%D0%B8%D1%87%D0%B5%D1%81%D0%BA%D0%B8%D0%B9_%D1%81%D0%BB%D0%BE%D0%B2%D0%B0%D1%80%D1%8C_%D0%91%D1%80%D0%BE%D0%BA%D0%B3%D0%B0%D1%83%D0%B7%D0%B0_%D0%B8_%D0%95%D1%84%D1%80%D0%BE%D0%BD%D0%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9144" y="1772816"/>
            <a:ext cx="7704856" cy="227687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FF0000"/>
                </a:solidFill>
              </a:rPr>
              <a:t>Готфрид </a:t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err="1" smtClean="0">
                <a:solidFill>
                  <a:srgbClr val="FF0000"/>
                </a:solidFill>
              </a:rPr>
              <a:t>Ахенваль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3314" name="Рисунок 3" descr="gottfried_achenwall_by_artigas-d3dan4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36575"/>
            <a:ext cx="5867400" cy="739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8" name="Содержимое 3" descr="slide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1113" y="0"/>
            <a:ext cx="9144001" cy="6858000"/>
          </a:xfrm>
        </p:spPr>
      </p:pic>
    </p:spTree>
  </p:cSld>
  <p:clrMapOvr>
    <a:masterClrMapping/>
  </p:clrMapOvr>
  <p:transition spd="slow"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2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46038" y="0"/>
            <a:ext cx="9190038" cy="6878638"/>
          </a:xfrm>
        </p:spPr>
      </p:pic>
    </p:spTree>
  </p:cSld>
  <p:clrMapOvr>
    <a:masterClrMapping/>
  </p:clrMapOvr>
  <p:transition spd="slow"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613"/>
            <a:ext cx="9144000" cy="6021387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900" dirty="0" smtClean="0"/>
              <a:t>Готфрид </a:t>
            </a:r>
            <a:r>
              <a:rPr lang="ru-RU" sz="2900" dirty="0" err="1" smtClean="0"/>
              <a:t>Ахенвалль</a:t>
            </a:r>
            <a:r>
              <a:rPr lang="ru-RU" sz="2900" dirty="0" smtClean="0"/>
              <a:t> родился 20 октября 1719 года в </a:t>
            </a:r>
            <a:r>
              <a:rPr lang="ru-RU" sz="2900" dirty="0" err="1" smtClean="0"/>
              <a:t>Эльбинге</a:t>
            </a:r>
            <a:r>
              <a:rPr lang="ru-RU" sz="2900" dirty="0" smtClean="0"/>
              <a:t> </a:t>
            </a:r>
            <a:r>
              <a:rPr lang="ru-RU" sz="2900" dirty="0" err="1" smtClean="0"/>
              <a:t>в</a:t>
            </a:r>
            <a:r>
              <a:rPr lang="ru-RU" sz="2900" dirty="0" smtClean="0"/>
              <a:t> семье </a:t>
            </a:r>
            <a:r>
              <a:rPr lang="ru-RU" sz="2900" dirty="0" smtClean="0">
                <a:hlinkClick r:id="rId2" tooltip="Бизнесмен"/>
              </a:rPr>
              <a:t>бизнесмена</a:t>
            </a:r>
            <a:r>
              <a:rPr lang="ru-RU" sz="2900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900" dirty="0" smtClean="0"/>
              <a:t>С 1738 по 1743 год учился в </a:t>
            </a:r>
            <a:r>
              <a:rPr lang="ru-RU" sz="2900" dirty="0" err="1" smtClean="0">
                <a:hlinkClick r:id="rId3" tooltip="Йенский университет имени Фридриха Шиллера"/>
              </a:rPr>
              <a:t>Йенском</a:t>
            </a:r>
            <a:r>
              <a:rPr lang="ru-RU" sz="2900" dirty="0" smtClean="0"/>
              <a:t>, </a:t>
            </a:r>
            <a:r>
              <a:rPr lang="ru-RU" sz="2900" dirty="0" smtClean="0">
                <a:hlinkClick r:id="rId4" tooltip="Университет Галле-Виттенберг"/>
              </a:rPr>
              <a:t>Галле</a:t>
            </a:r>
            <a:r>
              <a:rPr lang="ru-RU" sz="2900" dirty="0" smtClean="0"/>
              <a:t> и </a:t>
            </a:r>
            <a:r>
              <a:rPr lang="ru-RU" sz="2900" dirty="0" smtClean="0">
                <a:hlinkClick r:id="rId5" tooltip="Лейпцигский университет"/>
              </a:rPr>
              <a:t>Лейпцигском</a:t>
            </a:r>
            <a:r>
              <a:rPr lang="ru-RU" sz="2900" dirty="0" smtClean="0"/>
              <a:t> </a:t>
            </a:r>
            <a:r>
              <a:rPr lang="ru-RU" sz="2900" dirty="0" smtClean="0">
                <a:hlinkClick r:id="rId6" tooltip="Университет"/>
              </a:rPr>
              <a:t>университетах</a:t>
            </a:r>
            <a:r>
              <a:rPr lang="ru-RU" sz="2900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900" dirty="0" smtClean="0"/>
              <a:t>С 1746 года в качестве </a:t>
            </a:r>
            <a:r>
              <a:rPr lang="ru-RU" sz="2900" dirty="0" smtClean="0">
                <a:hlinkClick r:id="rId7" tooltip="Приват-доцент"/>
              </a:rPr>
              <a:t>приват-доцента</a:t>
            </a:r>
            <a:r>
              <a:rPr lang="ru-RU" sz="2900" dirty="0" smtClean="0"/>
              <a:t> читал студентам лекции в </a:t>
            </a:r>
            <a:r>
              <a:rPr lang="ru-RU" sz="2900" dirty="0" err="1" smtClean="0">
                <a:hlinkClick r:id="rId8" tooltip="Марбургский университет"/>
              </a:rPr>
              <a:t>Марбургском</a:t>
            </a:r>
            <a:r>
              <a:rPr lang="ru-RU" sz="2900" dirty="0" smtClean="0">
                <a:hlinkClick r:id="rId8" tooltip="Марбургский университет"/>
              </a:rPr>
              <a:t> университете</a:t>
            </a:r>
            <a:r>
              <a:rPr lang="ru-RU" sz="2900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900" dirty="0" smtClean="0"/>
              <a:t>С 1748 года состоял в </a:t>
            </a:r>
            <a:r>
              <a:rPr lang="ru-RU" sz="2900" dirty="0" err="1" smtClean="0">
                <a:hlinkClick r:id="rId9" tooltip="Гёттингенский университет"/>
              </a:rPr>
              <a:t>Гёттингенском</a:t>
            </a:r>
            <a:r>
              <a:rPr lang="ru-RU" sz="2900" dirty="0" smtClean="0">
                <a:hlinkClick r:id="rId9" tooltip="Гёттингенский университет"/>
              </a:rPr>
              <a:t> университете</a:t>
            </a:r>
            <a:r>
              <a:rPr lang="ru-RU" sz="2900" dirty="0" smtClean="0"/>
              <a:t>, сначала профессором философии, потом права, а затем преподавал на организованной им кафедре истории и статистики.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900" dirty="0" smtClean="0"/>
              <a:t>На королевское пособие от </a:t>
            </a:r>
            <a:r>
              <a:rPr lang="ru-RU" sz="2900" dirty="0" smtClean="0">
                <a:hlinkClick r:id="rId10" tooltip="Георг III (король Великобритании)"/>
              </a:rPr>
              <a:t>Георг III</a:t>
            </a:r>
            <a:r>
              <a:rPr lang="ru-RU" sz="2900" dirty="0" smtClean="0"/>
              <a:t>, с целью обмена опытом, в 1751 и 1759 году совершал путешествия по </a:t>
            </a:r>
            <a:r>
              <a:rPr lang="ru-RU" sz="2900" dirty="0" smtClean="0">
                <a:hlinkClick r:id="rId11" tooltip="Швейцария"/>
              </a:rPr>
              <a:t>Швейцарии</a:t>
            </a:r>
            <a:r>
              <a:rPr lang="ru-RU" sz="2900" dirty="0" smtClean="0"/>
              <a:t>, </a:t>
            </a:r>
            <a:r>
              <a:rPr lang="ru-RU" sz="2900" dirty="0" smtClean="0">
                <a:hlinkClick r:id="rId12" tooltip="Франция"/>
              </a:rPr>
              <a:t>Франции</a:t>
            </a:r>
            <a:r>
              <a:rPr lang="ru-RU" sz="2900" dirty="0" smtClean="0"/>
              <a:t>, </a:t>
            </a:r>
            <a:r>
              <a:rPr lang="ru-RU" sz="2900" dirty="0" smtClean="0">
                <a:hlinkClick r:id="rId13" tooltip="Нидерланды"/>
              </a:rPr>
              <a:t>Нидерландам</a:t>
            </a:r>
            <a:r>
              <a:rPr lang="ru-RU" sz="2900" dirty="0" smtClean="0"/>
              <a:t> и </a:t>
            </a:r>
            <a:r>
              <a:rPr lang="ru-RU" sz="2900" dirty="0" smtClean="0">
                <a:hlinkClick r:id="rId14" tooltip="Англия"/>
              </a:rPr>
              <a:t>Англии</a:t>
            </a:r>
            <a:r>
              <a:rPr lang="ru-RU" sz="2900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9275"/>
            <a:ext cx="9144000" cy="6308725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В конце </a:t>
            </a:r>
            <a:r>
              <a:rPr lang="ru-RU" sz="2800" dirty="0" smtClean="0">
                <a:hlinkClick r:id="rId2" tooltip="XIX"/>
              </a:rPr>
              <a:t>XIX</a:t>
            </a:r>
            <a:r>
              <a:rPr lang="ru-RU" sz="2800" dirty="0" smtClean="0"/>
              <a:t> — начале </a:t>
            </a:r>
            <a:r>
              <a:rPr lang="ru-RU" sz="2800" dirty="0" smtClean="0">
                <a:hlinkClick r:id="rId3" tooltip="XX век"/>
              </a:rPr>
              <a:t>XX века</a:t>
            </a:r>
            <a:r>
              <a:rPr lang="ru-RU" sz="2800" dirty="0" smtClean="0"/>
              <a:t> на страницах </a:t>
            </a:r>
            <a:r>
              <a:rPr lang="ru-RU" sz="2800" dirty="0" smtClean="0">
                <a:hlinkClick r:id="rId4" tooltip="Энциклопедический словарь Брокгауза и Ефрона"/>
              </a:rPr>
              <a:t>Энциклопедического словаря Брокгауза и </a:t>
            </a:r>
            <a:r>
              <a:rPr lang="ru-RU" sz="2800" dirty="0" err="1" smtClean="0">
                <a:hlinkClick r:id="rId4" tooltip="Энциклопедический словарь Брокгауза и Ефрона"/>
              </a:rPr>
              <a:t>Ефрона</a:t>
            </a:r>
            <a:r>
              <a:rPr lang="ru-RU" sz="2800" dirty="0" smtClean="0"/>
              <a:t> так описывал научный вклад сделанный этим учёным: «</a:t>
            </a:r>
            <a:r>
              <a:rPr lang="ru-RU" sz="2800" i="1" dirty="0" smtClean="0"/>
              <a:t>А. первый дал статистике определенную форму в своем: „</a:t>
            </a:r>
            <a:r>
              <a:rPr lang="ru-RU" sz="2800" i="1" dirty="0" err="1" smtClean="0"/>
              <a:t>Abriss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der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neuesten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Siaa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t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swissenschaft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der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vornehmsten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europ</a:t>
            </a:r>
            <a:r>
              <a:rPr lang="ru-RU" sz="2800" i="1" dirty="0" smtClean="0"/>
              <a:t>. </a:t>
            </a:r>
            <a:r>
              <a:rPr lang="ru-RU" sz="2800" i="1" dirty="0" err="1" smtClean="0"/>
              <a:t>Reiche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und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Republicken</a:t>
            </a:r>
            <a:r>
              <a:rPr lang="ru-RU" sz="2800" i="1" dirty="0" smtClean="0"/>
              <a:t>“ (</a:t>
            </a:r>
            <a:r>
              <a:rPr lang="ru-RU" sz="2800" i="1" dirty="0" err="1" smtClean="0"/>
              <a:t>Геттинг</a:t>
            </a:r>
            <a:r>
              <a:rPr lang="ru-RU" sz="2800" i="1" dirty="0" smtClean="0"/>
              <a:t>., 1749 г.; в 1752 г. под заглавием: „</a:t>
            </a:r>
            <a:r>
              <a:rPr lang="ru-RU" sz="2800" i="1" dirty="0" err="1" smtClean="0"/>
              <a:t>Staats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Verfassungen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der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europ</a:t>
            </a:r>
            <a:r>
              <a:rPr lang="ru-RU" sz="2800" i="1" dirty="0" smtClean="0"/>
              <a:t>. </a:t>
            </a:r>
            <a:r>
              <a:rPr lang="ru-RU" sz="2800" i="1" dirty="0" err="1" smtClean="0"/>
              <a:t>Reiche</a:t>
            </a:r>
            <a:r>
              <a:rPr lang="ru-RU" sz="2800" i="1" dirty="0" smtClean="0"/>
              <a:t>“). А. считается основателем статистики, как науки, так как он не только дал точное определение всех её составных частей и указал её истинные задачи и цели, но и первый ввел в употребление слово „статистика“</a:t>
            </a:r>
            <a:r>
              <a:rPr lang="ru-RU" sz="2800" dirty="0" smtClean="0"/>
              <a:t>»</a:t>
            </a:r>
            <a:r>
              <a:rPr lang="ru-RU" sz="2800" baseline="30000" dirty="0" smtClean="0">
                <a:hlinkClick r:id="rId5"/>
              </a:rPr>
              <a:t>[1]</a:t>
            </a:r>
            <a:r>
              <a:rPr lang="ru-RU" sz="2800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Его выдающимся учеником и вместе с тем преемником по кафедре был </a:t>
            </a:r>
            <a:r>
              <a:rPr lang="ru-RU" sz="2800" dirty="0" smtClean="0">
                <a:hlinkClick r:id="rId6" tooltip="Шлёцер, Август Людвиг"/>
              </a:rPr>
              <a:t>Август Людвиг </a:t>
            </a:r>
            <a:r>
              <a:rPr lang="ru-RU" sz="2800" dirty="0" err="1" smtClean="0">
                <a:hlinkClick r:id="rId6" tooltip="Шлёцер, Август Людвиг"/>
              </a:rPr>
              <a:t>Шлёцер</a:t>
            </a:r>
            <a:r>
              <a:rPr lang="ru-RU" sz="2800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Готфрид </a:t>
            </a:r>
            <a:r>
              <a:rPr lang="ru-RU" sz="2800" dirty="0" err="1" smtClean="0"/>
              <a:t>Ахенвалль</a:t>
            </a:r>
            <a:r>
              <a:rPr lang="ru-RU" sz="2800" dirty="0" smtClean="0"/>
              <a:t> скончался 1 мая 1772 года в городе Гёттингене, оставив пятерых детей от трёх браков.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98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Готфрид  Ахенваль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Готфрид Ахенваль</dc:title>
  <dc:creator>Андрей</dc:creator>
  <cp:lastModifiedBy>User</cp:lastModifiedBy>
  <cp:revision>5</cp:revision>
  <dcterms:created xsi:type="dcterms:W3CDTF">2013-10-16T07:26:55Z</dcterms:created>
  <dcterms:modified xsi:type="dcterms:W3CDTF">2017-03-31T10:39:55Z</dcterms:modified>
</cp:coreProperties>
</file>