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sldIdLst>
    <p:sldId id="256" r:id="rId2"/>
    <p:sldId id="259" r:id="rId3"/>
    <p:sldId id="260" r:id="rId4"/>
    <p:sldId id="261" r:id="rId5"/>
    <p:sldId id="263" r:id="rId6"/>
    <p:sldId id="265" r:id="rId7"/>
    <p:sldId id="264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1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kiosk/>
    <p:sldRg st="1" end="22"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 autoAdjust="0"/>
    <p:restoredTop sz="99076" autoAdjust="0"/>
  </p:normalViewPr>
  <p:slideViewPr>
    <p:cSldViewPr>
      <p:cViewPr varScale="1">
        <p:scale>
          <a:sx n="91" d="100"/>
          <a:sy n="91" d="100"/>
        </p:scale>
        <p:origin x="-972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4F1C57-73A5-4454-941A-1CE6349AA3E1}" type="datetimeFigureOut">
              <a:rPr lang="ru-RU" smtClean="0"/>
              <a:pPr/>
              <a:t>25.07.2013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F346BA-FB9F-458B-AA37-B0D941DE5BA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346BA-FB9F-458B-AA37-B0D941DE5BA4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346BA-FB9F-458B-AA37-B0D941DE5BA4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8BBA5-0F05-4678-96E4-FCFE91E8E3A4}" type="datetimeFigureOut">
              <a:rPr lang="ru-RU" smtClean="0"/>
              <a:pPr/>
              <a:t>25.07.2013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220C983-FE90-4712-8DBF-1A952CA281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8BBA5-0F05-4678-96E4-FCFE91E8E3A4}" type="datetimeFigureOut">
              <a:rPr lang="ru-RU" smtClean="0"/>
              <a:pPr/>
              <a:t>25.07.2013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220C983-FE90-4712-8DBF-1A952CA281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8BBA5-0F05-4678-96E4-FCFE91E8E3A4}" type="datetimeFigureOut">
              <a:rPr lang="ru-RU" smtClean="0"/>
              <a:pPr/>
              <a:t>25.07.2013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0C983-FE90-4712-8DBF-1A952CA2810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5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8BBA5-0F05-4678-96E4-FCFE91E8E3A4}" type="datetimeFigureOut">
              <a:rPr lang="ru-RU" smtClean="0"/>
              <a:pPr/>
              <a:t>25.07.2013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0C983-FE90-4712-8DBF-1A952CA281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8BBA5-0F05-4678-96E4-FCFE91E8E3A4}" type="datetimeFigureOut">
              <a:rPr lang="ru-RU" smtClean="0"/>
              <a:pPr/>
              <a:t>25.07.2013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6220C983-FE90-4712-8DBF-1A952CA2810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advClick="0" advTm="5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8BBA5-0F05-4678-96E4-FCFE91E8E3A4}" type="datetimeFigureOut">
              <a:rPr lang="ru-RU" smtClean="0"/>
              <a:pPr/>
              <a:t>25.07.2013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0C983-FE90-4712-8DBF-1A952CA281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8BBA5-0F05-4678-96E4-FCFE91E8E3A4}" type="datetimeFigureOut">
              <a:rPr lang="ru-RU" smtClean="0"/>
              <a:pPr/>
              <a:t>25.07.2013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0C983-FE90-4712-8DBF-1A952CA281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8BBA5-0F05-4678-96E4-FCFE91E8E3A4}" type="datetimeFigureOut">
              <a:rPr lang="ru-RU" smtClean="0"/>
              <a:pPr/>
              <a:t>25.07.2013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0C983-FE90-4712-8DBF-1A952CA281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8BBA5-0F05-4678-96E4-FCFE91E8E3A4}" type="datetimeFigureOut">
              <a:rPr lang="ru-RU" smtClean="0"/>
              <a:pPr/>
              <a:t>25.07.2013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0C983-FE90-4712-8DBF-1A952CA2810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advClick="0" advTm="5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8BBA5-0F05-4678-96E4-FCFE91E8E3A4}" type="datetimeFigureOut">
              <a:rPr lang="ru-RU" smtClean="0"/>
              <a:pPr/>
              <a:t>25.07.2013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0C983-FE90-4712-8DBF-1A952CA281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8BBA5-0F05-4678-96E4-FCFE91E8E3A4}" type="datetimeFigureOut">
              <a:rPr lang="ru-RU" smtClean="0"/>
              <a:pPr/>
              <a:t>25.07.2013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0C983-FE90-4712-8DBF-1A952CA281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AB8BBA5-0F05-4678-96E4-FCFE91E8E3A4}" type="datetimeFigureOut">
              <a:rPr lang="ru-RU" smtClean="0"/>
              <a:pPr/>
              <a:t>25.07.2013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220C983-FE90-4712-8DBF-1A952CA2810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advClick="0" advTm="500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library.uipa.edu.ua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oc2pdf.net/ru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1500174"/>
            <a:ext cx="7786742" cy="2286015"/>
          </a:xfrm>
        </p:spPr>
        <p:txBody>
          <a:bodyPr>
            <a:normAutofit/>
          </a:bodyPr>
          <a:lstStyle/>
          <a:p>
            <a:pPr algn="ctr"/>
            <a:r>
              <a:rPr lang="uk-UA" b="1" dirty="0" smtClean="0"/>
              <a:t>інструкція</a:t>
            </a:r>
            <a:r>
              <a:rPr lang="ru-RU" dirty="0"/>
              <a:t/>
            </a:r>
            <a:br>
              <a:rPr lang="ru-RU" dirty="0"/>
            </a:br>
            <a:r>
              <a:rPr lang="uk-UA" b="1" dirty="0"/>
              <a:t> про порядок розміщення електронних видань в </a:t>
            </a:r>
            <a:r>
              <a:rPr lang="uk-UA" b="1" dirty="0" err="1"/>
              <a:t>ELAr</a:t>
            </a:r>
            <a:r>
              <a:rPr lang="uk-UA" b="1" dirty="0"/>
              <a:t> UIPA</a:t>
            </a:r>
            <a:r>
              <a:rPr lang="ru-RU" dirty="0"/>
              <a:t/>
            </a:r>
            <a:br>
              <a:rPr lang="ru-RU" dirty="0"/>
            </a:br>
            <a:r>
              <a:rPr lang="uk-UA" b="1" dirty="0"/>
              <a:t> (електронному архіві УІПА)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786322"/>
            <a:ext cx="6400800" cy="1500198"/>
          </a:xfrm>
        </p:spPr>
        <p:txBody>
          <a:bodyPr>
            <a:normAutofit/>
          </a:bodyPr>
          <a:lstStyle/>
          <a:p>
            <a:pPr algn="ctr"/>
            <a:r>
              <a:rPr lang="uk-UA" dirty="0" smtClean="0"/>
              <a:t>« </a:t>
            </a:r>
            <a:r>
              <a:rPr lang="ru-RU" dirty="0" smtClean="0"/>
              <a:t>28</a:t>
            </a:r>
            <a:r>
              <a:rPr lang="uk-UA" dirty="0" smtClean="0"/>
              <a:t>» </a:t>
            </a:r>
            <a:r>
              <a:rPr lang="ru-RU" dirty="0" err="1" smtClean="0"/>
              <a:t>травня</a:t>
            </a:r>
            <a:r>
              <a:rPr lang="uk-UA" dirty="0" smtClean="0"/>
              <a:t> 2013 р.</a:t>
            </a:r>
          </a:p>
          <a:p>
            <a:pPr algn="ctr"/>
            <a:r>
              <a:rPr lang="ru-RU" sz="1600" dirty="0" err="1" smtClean="0"/>
              <a:t>Укладач</a:t>
            </a:r>
            <a:r>
              <a:rPr lang="ru-RU" sz="1600" dirty="0" smtClean="0"/>
              <a:t> </a:t>
            </a:r>
            <a:r>
              <a:rPr lang="ru-RU" sz="1600" dirty="0" err="1" smtClean="0"/>
              <a:t>Решетнік</a:t>
            </a:r>
            <a:r>
              <a:rPr lang="ru-RU" sz="1600" dirty="0" smtClean="0"/>
              <a:t> </a:t>
            </a:r>
            <a:r>
              <a:rPr lang="ru-RU" sz="1600" dirty="0" err="1" smtClean="0"/>
              <a:t>Наталія</a:t>
            </a:r>
            <a:r>
              <a:rPr lang="ru-RU" sz="1600" dirty="0" smtClean="0"/>
              <a:t> </a:t>
            </a:r>
            <a:r>
              <a:rPr lang="ru-RU" sz="1600" dirty="0" err="1" smtClean="0"/>
              <a:t>Миколаївна</a:t>
            </a:r>
            <a:endParaRPr lang="ru-RU" sz="1600" dirty="0" smtClean="0"/>
          </a:p>
          <a:p>
            <a:endParaRPr lang="ru-RU" dirty="0"/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74638"/>
            <a:ext cx="7972452" cy="43971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hlinkClick r:id="rId2"/>
              </a:rPr>
              <a:t>http://library.uipa.edu.ua/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750051"/>
            <a:ext cx="8143931" cy="6107949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</p:pic>
      <p:cxnSp>
        <p:nvCxnSpPr>
          <p:cNvPr id="6" name="Прямая со стрелкой 5"/>
          <p:cNvCxnSpPr/>
          <p:nvPr/>
        </p:nvCxnSpPr>
        <p:spPr>
          <a:xfrm flipV="1">
            <a:off x="5786446" y="4286256"/>
            <a:ext cx="1214446" cy="928694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28"/>
            <a:ext cx="9144000" cy="1142984"/>
          </a:xfrm>
        </p:spPr>
        <p:txBody>
          <a:bodyPr>
            <a:noAutofit/>
          </a:bodyPr>
          <a:lstStyle/>
          <a:p>
            <a:r>
              <a:rPr lang="uk-UA" sz="2000" dirty="0"/>
              <a:t>Для того, щоб з'явилася можливість опублікувати документ в </a:t>
            </a:r>
            <a:r>
              <a:rPr lang="uk-UA" sz="2000" dirty="0" smtClean="0"/>
              <a:t>електронному</a:t>
            </a:r>
            <a:r>
              <a:rPr lang="en-US" sz="2000" dirty="0" smtClean="0"/>
              <a:t> </a:t>
            </a:r>
            <a:r>
              <a:rPr lang="uk-UA" sz="2000" dirty="0" smtClean="0"/>
              <a:t>архіві</a:t>
            </a:r>
            <a:r>
              <a:rPr lang="uk-UA" sz="2000" dirty="0"/>
              <a:t>, необхідна авторизація в </a:t>
            </a:r>
            <a:r>
              <a:rPr lang="uk-UA" sz="2000" dirty="0" smtClean="0"/>
              <a:t>розділі: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b="1" dirty="0" smtClean="0"/>
              <a:t> </a:t>
            </a:r>
            <a:r>
              <a:rPr lang="ru-RU" sz="2000" b="1" dirty="0" err="1" smtClean="0"/>
              <a:t>Зареєстрован</a:t>
            </a:r>
            <a:r>
              <a:rPr lang="uk-UA" sz="2000" b="1" dirty="0" err="1"/>
              <a:t>им</a:t>
            </a:r>
            <a:r>
              <a:rPr lang="ru-RU" sz="2000" b="1" dirty="0"/>
              <a:t>: </a:t>
            </a:r>
            <a:r>
              <a:rPr lang="ru-RU" sz="2000" b="1" dirty="0" err="1"/>
              <a:t>Мої</a:t>
            </a:r>
            <a:r>
              <a:rPr lang="ru-RU" sz="2000" b="1" dirty="0"/>
              <a:t> </a:t>
            </a:r>
            <a:r>
              <a:rPr lang="ru-RU" sz="2000" b="1" dirty="0" err="1"/>
              <a:t>ресурси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71604" y="1268001"/>
            <a:ext cx="7453332" cy="5589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Прямая со стрелкой 5"/>
          <p:cNvCxnSpPr/>
          <p:nvPr/>
        </p:nvCxnSpPr>
        <p:spPr>
          <a:xfrm rot="5400000" flipH="1" flipV="1">
            <a:off x="1500166" y="5643578"/>
            <a:ext cx="642942" cy="642942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Прямая со стрелкой 5"/>
          <p:cNvCxnSpPr/>
          <p:nvPr/>
        </p:nvCxnSpPr>
        <p:spPr>
          <a:xfrm flipV="1">
            <a:off x="1643042" y="3143248"/>
            <a:ext cx="1071570" cy="71438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57158" y="5500702"/>
            <a:ext cx="8501122" cy="928694"/>
          </a:xfrm>
        </p:spPr>
        <p:txBody>
          <a:bodyPr/>
          <a:lstStyle/>
          <a:p>
            <a:r>
              <a:rPr lang="uk-UA" sz="1600" dirty="0" smtClean="0"/>
              <a:t> </a:t>
            </a:r>
            <a:r>
              <a:rPr lang="uk-UA" sz="1600" dirty="0"/>
              <a:t>В</a:t>
            </a:r>
            <a:r>
              <a:rPr lang="ru-RU" sz="1600" dirty="0"/>
              <a:t>нести свою </a:t>
            </a:r>
            <a:r>
              <a:rPr lang="ru-RU" sz="1600" dirty="0" err="1"/>
              <a:t>електронну</a:t>
            </a:r>
            <a:r>
              <a:rPr lang="ru-RU" sz="1600" dirty="0"/>
              <a:t> адресу. На </a:t>
            </a:r>
            <a:r>
              <a:rPr lang="ru-RU" sz="1600" dirty="0" err="1"/>
              <a:t>вказану</a:t>
            </a:r>
            <a:r>
              <a:rPr lang="ru-RU" sz="1600" dirty="0"/>
              <a:t> Вами </a:t>
            </a:r>
            <a:r>
              <a:rPr lang="ru-RU" sz="1600" dirty="0" err="1"/>
              <a:t>електронну</a:t>
            </a:r>
            <a:r>
              <a:rPr lang="ru-RU" sz="1600" dirty="0"/>
              <a:t> адресу </a:t>
            </a:r>
            <a:r>
              <a:rPr lang="ru-RU" sz="1600" dirty="0" err="1"/>
              <a:t>надійде</a:t>
            </a:r>
            <a:r>
              <a:rPr lang="ru-RU" sz="1600" dirty="0"/>
              <a:t> автоматично </a:t>
            </a:r>
            <a:r>
              <a:rPr lang="ru-RU" sz="1600" dirty="0" err="1"/>
              <a:t>генерований</a:t>
            </a:r>
            <a:r>
              <a:rPr lang="ru-RU" sz="1600" dirty="0"/>
              <a:t> лист–</a:t>
            </a:r>
            <a:r>
              <a:rPr lang="ru-RU" sz="1600" dirty="0" err="1"/>
              <a:t>відповідь</a:t>
            </a:r>
            <a:r>
              <a:rPr lang="ru-RU" sz="1600" dirty="0"/>
              <a:t> </a:t>
            </a:r>
            <a:r>
              <a:rPr lang="ru-RU" sz="1600" dirty="0" err="1" smtClean="0"/>
              <a:t>з</a:t>
            </a:r>
            <a:r>
              <a:rPr lang="ru-RU" sz="1600" dirty="0" smtClean="0"/>
              <a:t> </a:t>
            </a:r>
            <a:r>
              <a:rPr lang="ru-RU" sz="1600" dirty="0" err="1"/>
              <a:t>інформацією</a:t>
            </a:r>
            <a:r>
              <a:rPr lang="ru-RU" sz="1600" dirty="0"/>
              <a:t> про </a:t>
            </a:r>
            <a:r>
              <a:rPr lang="ru-RU" sz="1600" dirty="0" err="1"/>
              <a:t>подальші</a:t>
            </a:r>
            <a:r>
              <a:rPr lang="ru-RU" sz="1600" dirty="0"/>
              <a:t> кроки, </a:t>
            </a:r>
            <a:r>
              <a:rPr lang="ru-RU" sz="1600" dirty="0" err="1"/>
              <a:t>які</a:t>
            </a:r>
            <a:r>
              <a:rPr lang="ru-RU" sz="1600" dirty="0"/>
              <a:t> треба </a:t>
            </a:r>
            <a:r>
              <a:rPr lang="ru-RU" sz="1600" dirty="0" err="1"/>
              <a:t>здійснити</a:t>
            </a:r>
            <a:r>
              <a:rPr lang="ru-RU" sz="1600" dirty="0"/>
              <a:t> для </a:t>
            </a:r>
            <a:r>
              <a:rPr lang="ru-RU" sz="1600" dirty="0" err="1"/>
              <a:t>реєстрації</a:t>
            </a:r>
            <a:r>
              <a:rPr lang="ru-RU" sz="1600" dirty="0"/>
              <a:t>.</a:t>
            </a:r>
          </a:p>
          <a:p>
            <a:endParaRPr lang="ru-RU" dirty="0"/>
          </a:p>
        </p:txBody>
      </p:sp>
      <p:cxnSp>
        <p:nvCxnSpPr>
          <p:cNvPr id="7" name="Прямая со стрелкой 6"/>
          <p:cNvCxnSpPr/>
          <p:nvPr/>
        </p:nvCxnSpPr>
        <p:spPr>
          <a:xfrm flipV="1">
            <a:off x="3929058" y="3357562"/>
            <a:ext cx="928694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142852"/>
            <a:ext cx="7162784" cy="537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1" name="Прямая со стрелкой 10"/>
          <p:cNvCxnSpPr/>
          <p:nvPr/>
        </p:nvCxnSpPr>
        <p:spPr>
          <a:xfrm flipV="1">
            <a:off x="3643306" y="3429000"/>
            <a:ext cx="1143008" cy="71438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14290"/>
            <a:ext cx="8215370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1785918" y="4000504"/>
            <a:ext cx="1000132" cy="71438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Grp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0"/>
            <a:ext cx="8643998" cy="592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00100" y="6072206"/>
            <a:ext cx="6278588" cy="500066"/>
          </a:xfrm>
        </p:spPr>
        <p:txBody>
          <a:bodyPr>
            <a:normAutofit/>
          </a:bodyPr>
          <a:lstStyle/>
          <a:p>
            <a:r>
              <a:rPr lang="en-US" sz="2400" dirty="0" smtClean="0"/>
              <a:t> </a:t>
            </a:r>
            <a:r>
              <a:rPr lang="uk-UA" sz="2400" dirty="0" smtClean="0"/>
              <a:t>Заповнити реєстраційну форму</a:t>
            </a:r>
            <a:endParaRPr lang="ru-RU" sz="2400" dirty="0" smtClean="0"/>
          </a:p>
          <a:p>
            <a:endParaRPr lang="ru-RU" sz="2400" dirty="0"/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0"/>
            <a:ext cx="7715304" cy="6572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2285984" y="3714752"/>
            <a:ext cx="857256" cy="785818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57224" y="6215082"/>
            <a:ext cx="7572428" cy="500066"/>
          </a:xfrm>
        </p:spPr>
        <p:txBody>
          <a:bodyPr>
            <a:normAutofit/>
          </a:bodyPr>
          <a:lstStyle/>
          <a:p>
            <a:r>
              <a:rPr lang="ru-RU" sz="2000" dirty="0" err="1" smtClean="0"/>
              <a:t>Вибрати</a:t>
            </a:r>
            <a:r>
              <a:rPr lang="ru-RU" sz="2000" dirty="0" smtClean="0"/>
              <a:t> - ПЕРЕГЛЯД: </a:t>
            </a:r>
            <a:r>
              <a:rPr lang="ru-RU" sz="2000" dirty="0" err="1" smtClean="0"/>
              <a:t>Розділи</a:t>
            </a:r>
            <a:r>
              <a:rPr lang="ru-RU" sz="2000" dirty="0" smtClean="0"/>
              <a:t> та </a:t>
            </a:r>
            <a:r>
              <a:rPr lang="ru-RU" sz="2000" dirty="0" err="1" smtClean="0"/>
              <a:t>колекції</a:t>
            </a:r>
            <a:endParaRPr lang="ru-RU" sz="2000" dirty="0" smtClean="0"/>
          </a:p>
          <a:p>
            <a:endParaRPr lang="ru-RU" sz="2400" dirty="0"/>
          </a:p>
          <a:p>
            <a:endParaRPr lang="ru-RU" sz="2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0"/>
            <a:ext cx="7858180" cy="6169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1" name="Прямая со стрелкой 10"/>
          <p:cNvCxnSpPr/>
          <p:nvPr/>
        </p:nvCxnSpPr>
        <p:spPr>
          <a:xfrm rot="10800000">
            <a:off x="1285852" y="3071810"/>
            <a:ext cx="1000132" cy="71438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515" b="1515"/>
          <a:stretch>
            <a:fillRect/>
          </a:stretch>
        </p:blipFill>
        <p:spPr bwMode="auto">
          <a:xfrm>
            <a:off x="428596" y="285728"/>
            <a:ext cx="8251057" cy="600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6072206"/>
            <a:ext cx="5795962" cy="57150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8228" y="1928802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Прямая со стрелкой 7"/>
          <p:cNvCxnSpPr/>
          <p:nvPr/>
        </p:nvCxnSpPr>
        <p:spPr>
          <a:xfrm flipV="1">
            <a:off x="2357422" y="2928934"/>
            <a:ext cx="785818" cy="35719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1000100" y="6357958"/>
            <a:ext cx="621510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/>
              <a:t>Вибрати</a:t>
            </a:r>
            <a:r>
              <a:rPr lang="ru-RU" sz="2000" dirty="0" smtClean="0"/>
              <a:t> </a:t>
            </a:r>
            <a:r>
              <a:rPr lang="ru-RU" sz="2000" dirty="0" err="1" smtClean="0"/>
              <a:t>розділ</a:t>
            </a:r>
            <a:endParaRPr lang="ru-RU" sz="2000" dirty="0" smtClean="0"/>
          </a:p>
          <a:p>
            <a:endParaRPr lang="ru-RU" dirty="0"/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4286248" y="6000768"/>
            <a:ext cx="857256" cy="571504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42852"/>
            <a:ext cx="8643998" cy="6429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1714480" y="4071942"/>
            <a:ext cx="1071570" cy="857256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0" y="714356"/>
            <a:ext cx="2686039" cy="4691063"/>
          </a:xfrm>
        </p:spPr>
        <p:txBody>
          <a:bodyPr>
            <a:normAutofit/>
          </a:bodyPr>
          <a:lstStyle/>
          <a:p>
            <a:r>
              <a:rPr lang="uk-UA" b="1" dirty="0" smtClean="0"/>
              <a:t>Описати ресурс:</a:t>
            </a:r>
            <a:endParaRPr lang="ru-RU" b="1" dirty="0"/>
          </a:p>
          <a:p>
            <a:r>
              <a:rPr lang="uk-UA" sz="1600" dirty="0"/>
              <a:t>- Автор (</a:t>
            </a:r>
            <a:r>
              <a:rPr lang="en-US" sz="1600" b="1" dirty="0"/>
              <a:t>Authors</a:t>
            </a:r>
            <a:r>
              <a:rPr lang="uk-UA" sz="1600" dirty="0"/>
              <a:t>)</a:t>
            </a:r>
            <a:endParaRPr lang="ru-RU" sz="1600" dirty="0"/>
          </a:p>
          <a:p>
            <a:r>
              <a:rPr lang="uk-UA" sz="1600" dirty="0"/>
              <a:t>- Назва (</a:t>
            </a:r>
            <a:r>
              <a:rPr lang="en-US" sz="1600" b="1" dirty="0"/>
              <a:t>Title</a:t>
            </a:r>
            <a:r>
              <a:rPr lang="uk-UA" sz="1600" dirty="0"/>
              <a:t>)</a:t>
            </a:r>
            <a:endParaRPr lang="ru-RU" sz="1600" dirty="0"/>
          </a:p>
          <a:p>
            <a:pPr>
              <a:buFontTx/>
              <a:buChar char="-"/>
            </a:pPr>
            <a:r>
              <a:rPr lang="uk-UA" sz="1600" dirty="0" smtClean="0"/>
              <a:t>Серія </a:t>
            </a:r>
            <a:r>
              <a:rPr lang="uk-UA" sz="1600" dirty="0"/>
              <a:t>(</a:t>
            </a:r>
            <a:r>
              <a:rPr lang="en-US" sz="1600" b="1" dirty="0"/>
              <a:t>Series</a:t>
            </a:r>
            <a:r>
              <a:rPr lang="uk-UA" sz="1600" dirty="0"/>
              <a:t>) якщо є</a:t>
            </a:r>
            <a:endParaRPr lang="ru-RU" sz="1600" dirty="0"/>
          </a:p>
          <a:p>
            <a:pPr>
              <a:buFontTx/>
              <a:buChar char="-"/>
            </a:pPr>
            <a:r>
              <a:rPr lang="uk-UA" sz="1600" dirty="0" smtClean="0"/>
              <a:t>номер </a:t>
            </a:r>
            <a:r>
              <a:rPr lang="uk-UA" sz="1600" dirty="0"/>
              <a:t>(</a:t>
            </a:r>
            <a:r>
              <a:rPr lang="en-US" sz="1600" b="1" dirty="0"/>
              <a:t>Identifiers</a:t>
            </a:r>
            <a:r>
              <a:rPr lang="uk-UA" sz="1600" dirty="0" smtClean="0"/>
              <a:t>)</a:t>
            </a:r>
            <a:endParaRPr lang="en-US" sz="1600" dirty="0" smtClean="0"/>
          </a:p>
          <a:p>
            <a:pPr>
              <a:buFontTx/>
              <a:buChar char="-"/>
            </a:pPr>
            <a:r>
              <a:rPr lang="uk-UA" sz="1600" dirty="0" smtClean="0"/>
              <a:t> </a:t>
            </a:r>
            <a:r>
              <a:rPr lang="en-US" sz="1600" dirty="0"/>
              <a:t>ISSN</a:t>
            </a:r>
            <a:r>
              <a:rPr lang="uk-UA" sz="1600" dirty="0"/>
              <a:t> (журналів)</a:t>
            </a:r>
            <a:endParaRPr lang="ru-RU" sz="1600" dirty="0"/>
          </a:p>
          <a:p>
            <a:r>
              <a:rPr lang="en-US" sz="1600" dirty="0"/>
              <a:t> </a:t>
            </a:r>
            <a:r>
              <a:rPr lang="en-US" sz="1600" dirty="0" smtClean="0"/>
              <a:t>-</a:t>
            </a:r>
            <a:r>
              <a:rPr lang="en-US" sz="1600" dirty="0"/>
              <a:t> </a:t>
            </a:r>
            <a:r>
              <a:rPr lang="en-US" sz="1600" dirty="0" smtClean="0"/>
              <a:t>ISBN</a:t>
            </a:r>
            <a:r>
              <a:rPr lang="uk-UA" sz="1600" dirty="0" smtClean="0"/>
              <a:t> </a:t>
            </a:r>
            <a:r>
              <a:rPr lang="en-US" sz="1600" dirty="0" smtClean="0"/>
              <a:t>(</a:t>
            </a:r>
            <a:r>
              <a:rPr lang="uk-UA" sz="1600" dirty="0" smtClean="0"/>
              <a:t>книг)</a:t>
            </a:r>
            <a:endParaRPr lang="en-US" sz="1600" dirty="0" smtClean="0"/>
          </a:p>
          <a:p>
            <a:r>
              <a:rPr lang="ru-RU" sz="1600" dirty="0" smtClean="0"/>
              <a:t>- </a:t>
            </a:r>
            <a:r>
              <a:rPr lang="ru-RU" sz="1600" dirty="0"/>
              <a:t>Тип документа (</a:t>
            </a:r>
            <a:r>
              <a:rPr lang="en-US" sz="1600" b="1" dirty="0"/>
              <a:t>Type</a:t>
            </a:r>
            <a:r>
              <a:rPr lang="ru-RU" sz="1600" dirty="0"/>
              <a:t>) (книга, </a:t>
            </a:r>
            <a:r>
              <a:rPr lang="ru-RU" sz="1600" dirty="0" err="1"/>
              <a:t>презентація</a:t>
            </a:r>
            <a:r>
              <a:rPr lang="ru-RU" sz="1600" dirty="0"/>
              <a:t>, </a:t>
            </a:r>
            <a:r>
              <a:rPr lang="ru-RU" sz="1600" dirty="0" err="1"/>
              <a:t>відео</a:t>
            </a:r>
            <a:r>
              <a:rPr lang="ru-RU" sz="1600" dirty="0"/>
              <a:t>, </a:t>
            </a:r>
            <a:r>
              <a:rPr lang="ru-RU" sz="1600" dirty="0" err="1"/>
              <a:t>інше</a:t>
            </a:r>
            <a:r>
              <a:rPr lang="ru-RU" sz="1600" dirty="0"/>
              <a:t> ...)</a:t>
            </a:r>
          </a:p>
          <a:p>
            <a:pPr>
              <a:buFontTx/>
              <a:buChar char="-"/>
            </a:pPr>
            <a:r>
              <a:rPr lang="ru-RU" sz="1600" dirty="0" smtClean="0"/>
              <a:t>- </a:t>
            </a:r>
            <a:r>
              <a:rPr lang="ru-RU" sz="1600" dirty="0" err="1" smtClean="0"/>
              <a:t>Мову</a:t>
            </a:r>
            <a:r>
              <a:rPr lang="ru-RU" sz="1600" dirty="0" smtClean="0"/>
              <a:t> </a:t>
            </a:r>
            <a:r>
              <a:rPr lang="ru-RU" sz="1600" dirty="0"/>
              <a:t>(</a:t>
            </a:r>
            <a:r>
              <a:rPr lang="en-US" sz="1600" b="1" dirty="0"/>
              <a:t>Language</a:t>
            </a:r>
            <a:r>
              <a:rPr lang="ru-RU" sz="1600" dirty="0"/>
              <a:t>) </a:t>
            </a:r>
            <a:r>
              <a:rPr lang="ru-RU" sz="1600" dirty="0" err="1"/>
              <a:t>якщо</a:t>
            </a:r>
            <a:r>
              <a:rPr lang="ru-RU" sz="1600" dirty="0"/>
              <a:t> </a:t>
            </a:r>
            <a:r>
              <a:rPr lang="ru-RU" sz="1600" dirty="0" err="1" smtClean="0"/>
              <a:t>немає</a:t>
            </a:r>
            <a:r>
              <a:rPr lang="ru-RU" sz="1600" dirty="0" smtClean="0"/>
              <a:t> в списку, </a:t>
            </a:r>
            <a:r>
              <a:rPr lang="ru-RU" sz="1600" dirty="0" err="1"/>
              <a:t>вибрати</a:t>
            </a:r>
            <a:r>
              <a:rPr lang="uk-UA" sz="1600" dirty="0"/>
              <a:t> </a:t>
            </a:r>
            <a:endParaRPr lang="en-US" sz="1600" dirty="0" smtClean="0"/>
          </a:p>
          <a:p>
            <a:pPr>
              <a:buFontTx/>
              <a:buChar char="-"/>
            </a:pPr>
            <a:r>
              <a:rPr lang="uk-UA" sz="1600" dirty="0" smtClean="0"/>
              <a:t>І</a:t>
            </a:r>
            <a:r>
              <a:rPr lang="ru-RU" sz="1600" dirty="0" err="1" smtClean="0"/>
              <a:t>нше</a:t>
            </a:r>
            <a:r>
              <a:rPr lang="ru-RU" sz="1600" dirty="0" smtClean="0"/>
              <a:t> (</a:t>
            </a:r>
            <a:r>
              <a:rPr lang="en-US" sz="1600" dirty="0"/>
              <a:t>other</a:t>
            </a:r>
            <a:r>
              <a:rPr lang="ru-RU" sz="1600" dirty="0" smtClean="0"/>
              <a:t>)</a:t>
            </a:r>
            <a:endParaRPr lang="ru-RU" sz="1600" dirty="0"/>
          </a:p>
        </p:txBody>
      </p:sp>
      <p:pic>
        <p:nvPicPr>
          <p:cNvPr id="5" name="Содержимое 4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714356"/>
            <a:ext cx="6429388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Прямая со стрелкой 6"/>
          <p:cNvCxnSpPr/>
          <p:nvPr/>
        </p:nvCxnSpPr>
        <p:spPr>
          <a:xfrm rot="5400000" flipH="1" flipV="1">
            <a:off x="6429388" y="5857892"/>
            <a:ext cx="714380" cy="571504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457201" y="1435100"/>
            <a:ext cx="2543164" cy="4691063"/>
          </a:xfrm>
        </p:spPr>
        <p:txBody>
          <a:bodyPr/>
          <a:lstStyle/>
          <a:p>
            <a:r>
              <a:rPr lang="ru-RU" dirty="0" smtClean="0"/>
              <a:t> При </a:t>
            </a:r>
            <a:r>
              <a:rPr lang="ru-RU" dirty="0" err="1"/>
              <a:t>наявності</a:t>
            </a:r>
            <a:r>
              <a:rPr lang="ru-RU" dirty="0"/>
              <a:t>:</a:t>
            </a:r>
          </a:p>
          <a:p>
            <a:pPr lvl="0">
              <a:buFontTx/>
              <a:buChar char="-"/>
            </a:pPr>
            <a:r>
              <a:rPr lang="ru-RU" dirty="0" smtClean="0"/>
              <a:t>- </a:t>
            </a:r>
            <a:r>
              <a:rPr lang="ru-RU" dirty="0" err="1" smtClean="0"/>
              <a:t>анотації</a:t>
            </a:r>
            <a:r>
              <a:rPr lang="ru-RU" dirty="0" smtClean="0"/>
              <a:t> </a:t>
            </a:r>
          </a:p>
          <a:p>
            <a:pPr lvl="0">
              <a:buFont typeface="Arial" pitchFamily="34" charset="0"/>
              <a:buChar char="•"/>
            </a:pPr>
            <a:r>
              <a:rPr lang="ru-RU" dirty="0" err="1" smtClean="0"/>
              <a:t>заповнити</a:t>
            </a:r>
            <a:r>
              <a:rPr lang="ru-RU" dirty="0" smtClean="0"/>
              <a:t> </a:t>
            </a:r>
            <a:r>
              <a:rPr lang="ru-RU" dirty="0"/>
              <a:t>поле : </a:t>
            </a:r>
            <a:r>
              <a:rPr lang="ru-RU" dirty="0" err="1"/>
              <a:t>Анотація</a:t>
            </a:r>
            <a:r>
              <a:rPr lang="ru-RU" dirty="0"/>
              <a:t> (</a:t>
            </a:r>
            <a:r>
              <a:rPr lang="ru-RU" b="1" dirty="0" err="1"/>
              <a:t>Abstract</a:t>
            </a:r>
            <a:r>
              <a:rPr lang="ru-RU" dirty="0"/>
              <a:t>)</a:t>
            </a:r>
          </a:p>
          <a:p>
            <a:pPr lvl="0"/>
            <a:r>
              <a:rPr lang="en-US" dirty="0" smtClean="0"/>
              <a:t>- </a:t>
            </a:r>
            <a:r>
              <a:rPr lang="ru-RU" dirty="0" err="1" smtClean="0"/>
              <a:t>бібліографічний</a:t>
            </a:r>
            <a:r>
              <a:rPr lang="ru-RU" dirty="0" smtClean="0"/>
              <a:t> </a:t>
            </a:r>
            <a:r>
              <a:rPr lang="ru-RU" dirty="0" err="1"/>
              <a:t>опис</a:t>
            </a:r>
            <a:r>
              <a:rPr lang="ru-RU" dirty="0"/>
              <a:t> (</a:t>
            </a:r>
            <a:r>
              <a:rPr lang="ru-RU" b="1" dirty="0" err="1"/>
              <a:t>Description</a:t>
            </a:r>
            <a:r>
              <a:rPr lang="ru-RU" dirty="0"/>
              <a:t>)</a:t>
            </a:r>
          </a:p>
          <a:p>
            <a:r>
              <a:rPr lang="uk-UA" dirty="0"/>
              <a:t>(</a:t>
            </a:r>
            <a:r>
              <a:rPr lang="ru-RU" dirty="0" err="1"/>
              <a:t>якщо</a:t>
            </a:r>
            <a:r>
              <a:rPr lang="ru-RU" dirty="0"/>
              <a:t> документ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раніше</a:t>
            </a:r>
            <a:r>
              <a:rPr lang="ru-RU" dirty="0"/>
              <a:t> </a:t>
            </a:r>
            <a:r>
              <a:rPr lang="ru-RU" dirty="0" err="1" smtClean="0"/>
              <a:t>опублікований</a:t>
            </a:r>
            <a:r>
              <a:rPr lang="uk-UA" dirty="0" smtClean="0"/>
              <a:t>)</a:t>
            </a:r>
            <a:endParaRPr lang="ru-RU" dirty="0"/>
          </a:p>
          <a:p>
            <a:r>
              <a:rPr lang="uk-UA" dirty="0"/>
              <a:t> </a:t>
            </a:r>
            <a:r>
              <a:rPr lang="ru-RU" dirty="0" err="1" smtClean="0"/>
              <a:t>Далі</a:t>
            </a:r>
            <a:endParaRPr lang="ru-RU" dirty="0"/>
          </a:p>
          <a:p>
            <a:endParaRPr lang="ru-RU" dirty="0"/>
          </a:p>
        </p:txBody>
      </p:sp>
      <p:pic>
        <p:nvPicPr>
          <p:cNvPr id="5" name="Содержимое 4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642918"/>
            <a:ext cx="6357950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Прямая со стрелкой 6"/>
          <p:cNvCxnSpPr/>
          <p:nvPr/>
        </p:nvCxnSpPr>
        <p:spPr>
          <a:xfrm flipV="1">
            <a:off x="3714744" y="3214686"/>
            <a:ext cx="1143008" cy="857256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V="1">
            <a:off x="3428992" y="4857760"/>
            <a:ext cx="928694" cy="785818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6215074" y="6072206"/>
            <a:ext cx="857256" cy="785794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0"/>
            <a:ext cx="7000924" cy="5572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1538" y="5929330"/>
            <a:ext cx="6572296" cy="928670"/>
          </a:xfrm>
        </p:spPr>
        <p:txBody>
          <a:bodyPr>
            <a:normAutofit/>
          </a:bodyPr>
          <a:lstStyle/>
          <a:p>
            <a:r>
              <a:rPr lang="ru-RU" sz="1800" dirty="0" err="1" smtClean="0"/>
              <a:t>Завантаження</a:t>
            </a:r>
            <a:r>
              <a:rPr lang="ru-RU" sz="1800" dirty="0" smtClean="0"/>
              <a:t> </a:t>
            </a:r>
            <a:r>
              <a:rPr lang="ru-RU" sz="1800" dirty="0"/>
              <a:t>файла: В</a:t>
            </a:r>
            <a:r>
              <a:rPr lang="uk-UA" sz="1800" dirty="0"/>
              <a:t>и</a:t>
            </a:r>
            <a:r>
              <a:rPr lang="ru-RU" sz="1800" dirty="0"/>
              <a:t>брат</a:t>
            </a:r>
            <a:r>
              <a:rPr lang="uk-UA" sz="1800" dirty="0"/>
              <a:t>и</a:t>
            </a:r>
            <a:r>
              <a:rPr lang="ru-RU" sz="1800" dirty="0"/>
              <a:t> файл </a:t>
            </a:r>
            <a:r>
              <a:rPr lang="ru-RU" sz="1800" dirty="0" smtClean="0"/>
              <a:t>(</a:t>
            </a:r>
            <a:r>
              <a:rPr lang="ru-RU" sz="1800" dirty="0" err="1" smtClean="0"/>
              <a:t>документи</a:t>
            </a:r>
            <a:r>
              <a:rPr lang="ru-RU" sz="1800" dirty="0" smtClean="0"/>
              <a:t> </a:t>
            </a:r>
            <a:r>
              <a:rPr lang="ru-RU" sz="1800" dirty="0" err="1" smtClean="0"/>
              <a:t>повинні</a:t>
            </a:r>
            <a:r>
              <a:rPr lang="ru-RU" sz="1800" dirty="0" smtClean="0"/>
              <a:t> бути у </a:t>
            </a:r>
            <a:r>
              <a:rPr lang="ru-RU" sz="1800" dirty="0" err="1" smtClean="0"/>
              <a:t>форматі</a:t>
            </a:r>
            <a:r>
              <a:rPr lang="ru-RU" sz="1800" dirty="0" smtClean="0"/>
              <a:t> PDF</a:t>
            </a:r>
            <a:r>
              <a:rPr lang="uk-UA" sz="1800" dirty="0" smtClean="0"/>
              <a:t>). Д</a:t>
            </a:r>
            <a:r>
              <a:rPr lang="ru-RU" sz="1800" dirty="0" smtClean="0"/>
              <a:t>ля </a:t>
            </a:r>
            <a:r>
              <a:rPr lang="ru-RU" sz="1800" dirty="0" err="1" smtClean="0"/>
              <a:t>цього</a:t>
            </a:r>
            <a:r>
              <a:rPr lang="ru-RU" sz="1800" dirty="0" smtClean="0"/>
              <a:t> </a:t>
            </a:r>
            <a:r>
              <a:rPr lang="ru-RU" sz="1800" dirty="0" err="1" smtClean="0"/>
              <a:t>можна</a:t>
            </a:r>
            <a:r>
              <a:rPr lang="ru-RU" sz="1800" dirty="0" smtClean="0"/>
              <a:t> </a:t>
            </a:r>
            <a:r>
              <a:rPr lang="ru-RU" sz="1800" dirty="0" err="1" smtClean="0"/>
              <a:t>використовувати</a:t>
            </a:r>
            <a:r>
              <a:rPr lang="ru-RU" sz="1800" dirty="0" smtClean="0"/>
              <a:t> конвертер PDF в DOC </a:t>
            </a:r>
            <a:r>
              <a:rPr lang="en-US" sz="1600" dirty="0" smtClean="0">
                <a:hlinkClick r:id="rId3"/>
              </a:rPr>
              <a:t>http://www.doc2pdf.net/ru/</a:t>
            </a:r>
            <a:r>
              <a:rPr lang="uk-UA" sz="1600" dirty="0" smtClean="0"/>
              <a:t>.</a:t>
            </a:r>
            <a:endParaRPr lang="ru-RU" sz="1800" dirty="0"/>
          </a:p>
        </p:txBody>
      </p:sp>
      <p:cxnSp>
        <p:nvCxnSpPr>
          <p:cNvPr id="7" name="Прямая со стрелкой 6"/>
          <p:cNvCxnSpPr/>
          <p:nvPr/>
        </p:nvCxnSpPr>
        <p:spPr>
          <a:xfrm flipV="1">
            <a:off x="2428860" y="3357562"/>
            <a:ext cx="1000132" cy="785818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0"/>
            <a:ext cx="8001056" cy="650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Прямая со стрелкой 3"/>
          <p:cNvCxnSpPr/>
          <p:nvPr/>
        </p:nvCxnSpPr>
        <p:spPr>
          <a:xfrm rot="5400000" flipH="1" flipV="1">
            <a:off x="5036347" y="5893611"/>
            <a:ext cx="785818" cy="71438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42976" y="0"/>
            <a:ext cx="7500990" cy="5286412"/>
          </a:xfrm>
        </p:spPr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3042" y="6072206"/>
            <a:ext cx="5486400" cy="428628"/>
          </a:xfrm>
        </p:spPr>
        <p:txBody>
          <a:bodyPr/>
          <a:lstStyle/>
          <a:p>
            <a:r>
              <a:rPr lang="ru-RU" sz="1800" dirty="0" err="1" smtClean="0"/>
              <a:t>Перевірка</a:t>
            </a:r>
            <a:r>
              <a:rPr lang="ru-RU" sz="1800" dirty="0" smtClean="0"/>
              <a:t> ресурса</a:t>
            </a:r>
            <a:r>
              <a:rPr lang="en-US" sz="1800" dirty="0" smtClean="0"/>
              <a:t>.  </a:t>
            </a:r>
            <a:r>
              <a:rPr lang="ru-RU" sz="1800" dirty="0" err="1" smtClean="0"/>
              <a:t>Далі</a:t>
            </a:r>
            <a:endParaRPr lang="ru-RU" sz="1800" dirty="0"/>
          </a:p>
          <a:p>
            <a:endParaRPr lang="ru-RU" sz="1800" dirty="0"/>
          </a:p>
          <a:p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42852"/>
            <a:ext cx="7429552" cy="5715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0"/>
            <a:ext cx="7858180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1538" y="6215082"/>
            <a:ext cx="6572296" cy="500066"/>
          </a:xfrm>
        </p:spPr>
        <p:txBody>
          <a:bodyPr>
            <a:normAutofit/>
          </a:bodyPr>
          <a:lstStyle/>
          <a:p>
            <a:r>
              <a:rPr lang="ru-RU" sz="1800" dirty="0" err="1" smtClean="0"/>
              <a:t>Згода</a:t>
            </a:r>
            <a:r>
              <a:rPr lang="ru-RU" sz="1800" dirty="0" smtClean="0"/>
              <a:t> </a:t>
            </a:r>
            <a:r>
              <a:rPr lang="ru-RU" sz="1800" dirty="0" err="1"/>
              <a:t>з</a:t>
            </a:r>
            <a:r>
              <a:rPr lang="ru-RU" sz="1800" dirty="0"/>
              <a:t> </a:t>
            </a:r>
            <a:r>
              <a:rPr lang="ru-RU" sz="1800" dirty="0" err="1"/>
              <a:t>ліцензією</a:t>
            </a:r>
            <a:r>
              <a:rPr lang="ru-RU" sz="1800" dirty="0"/>
              <a:t>: Я даю </a:t>
            </a:r>
            <a:r>
              <a:rPr lang="ru-RU" sz="1800" dirty="0" err="1"/>
              <a:t>згоду</a:t>
            </a:r>
            <a:r>
              <a:rPr lang="ru-RU" sz="1800" dirty="0"/>
              <a:t> на </a:t>
            </a:r>
            <a:r>
              <a:rPr lang="ru-RU" sz="1800" dirty="0" err="1"/>
              <a:t>цю</a:t>
            </a:r>
            <a:r>
              <a:rPr lang="ru-RU" sz="1800" dirty="0"/>
              <a:t> </a:t>
            </a:r>
            <a:r>
              <a:rPr lang="ru-RU" sz="1800" dirty="0" err="1"/>
              <a:t>ліцензію</a:t>
            </a:r>
            <a:r>
              <a:rPr lang="ru-RU" sz="1800" dirty="0"/>
              <a:t>.</a:t>
            </a:r>
          </a:p>
          <a:p>
            <a:endParaRPr lang="ru-RU" dirty="0"/>
          </a:p>
        </p:txBody>
      </p:sp>
      <p:cxnSp>
        <p:nvCxnSpPr>
          <p:cNvPr id="7" name="Прямая со стрелкой 6"/>
          <p:cNvCxnSpPr/>
          <p:nvPr/>
        </p:nvCxnSpPr>
        <p:spPr>
          <a:xfrm rot="10800000">
            <a:off x="5715008" y="5429264"/>
            <a:ext cx="714380" cy="642942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42852"/>
            <a:ext cx="7572428" cy="5643602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00100" y="6143644"/>
            <a:ext cx="7143800" cy="500066"/>
          </a:xfrm>
        </p:spPr>
        <p:txBody>
          <a:bodyPr>
            <a:normAutofit/>
          </a:bodyPr>
          <a:lstStyle/>
          <a:p>
            <a:r>
              <a:rPr lang="ru-RU" sz="1800" dirty="0"/>
              <a:t> Документ </a:t>
            </a:r>
            <a:r>
              <a:rPr lang="ru-RU" sz="1800" dirty="0" err="1" smtClean="0"/>
              <a:t>відправлено</a:t>
            </a:r>
            <a:r>
              <a:rPr lang="en-US" sz="1800" dirty="0" smtClean="0"/>
              <a:t>.</a:t>
            </a:r>
            <a:r>
              <a:rPr lang="uk-UA" sz="1800" dirty="0" smtClean="0"/>
              <a:t> </a:t>
            </a:r>
            <a:r>
              <a:rPr lang="ru-RU" sz="1800" dirty="0" smtClean="0"/>
              <a:t>Перейти на </a:t>
            </a:r>
            <a:r>
              <a:rPr lang="ru-RU" sz="1800" dirty="0" err="1" smtClean="0"/>
              <a:t>сторінку</a:t>
            </a:r>
            <a:r>
              <a:rPr lang="ru-RU" sz="1800" dirty="0" smtClean="0"/>
              <a:t>: </a:t>
            </a:r>
            <a:r>
              <a:rPr lang="ru-RU" sz="1800" dirty="0" err="1" smtClean="0"/>
              <a:t>Мої</a:t>
            </a:r>
            <a:r>
              <a:rPr lang="ru-RU" sz="1800" dirty="0" smtClean="0"/>
              <a:t> </a:t>
            </a:r>
            <a:r>
              <a:rPr lang="ru-RU" sz="1800" dirty="0" err="1" smtClean="0"/>
              <a:t>ресурси</a:t>
            </a:r>
            <a:endParaRPr lang="ru-RU" sz="1800" dirty="0" smtClean="0"/>
          </a:p>
          <a:p>
            <a:endParaRPr lang="ru-RU" sz="1800" dirty="0"/>
          </a:p>
          <a:p>
            <a:endParaRPr lang="ru-RU" dirty="0"/>
          </a:p>
        </p:txBody>
      </p:sp>
      <p:cxnSp>
        <p:nvCxnSpPr>
          <p:cNvPr id="7" name="Прямая со стрелкой 6"/>
          <p:cNvCxnSpPr/>
          <p:nvPr/>
        </p:nvCxnSpPr>
        <p:spPr>
          <a:xfrm flipV="1">
            <a:off x="357158" y="3286124"/>
            <a:ext cx="1071570" cy="857256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/>
          </p:cNvPicPr>
          <p:nvPr>
            <p:ph type="pic" idx="1"/>
          </p:nvPr>
        </p:nvPicPr>
        <p:blipFill>
          <a:blip r:embed="rId2" cstate="print"/>
          <a:srcRect t="1515" b="1515"/>
          <a:stretch>
            <a:fillRect/>
          </a:stretch>
        </p:blipFill>
        <p:spPr bwMode="auto">
          <a:xfrm>
            <a:off x="214282" y="0"/>
            <a:ext cx="8429684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57356" y="6072206"/>
            <a:ext cx="5486400" cy="642942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cxnSp>
        <p:nvCxnSpPr>
          <p:cNvPr id="9" name="Прямая со стрелкой 8"/>
          <p:cNvCxnSpPr/>
          <p:nvPr/>
        </p:nvCxnSpPr>
        <p:spPr>
          <a:xfrm flipV="1">
            <a:off x="5929322" y="3286124"/>
            <a:ext cx="785818" cy="571504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/>
          </p:cNvPicPr>
          <p:nvPr>
            <p:ph type="pic" idx="1"/>
          </p:nvPr>
        </p:nvPicPr>
        <p:blipFill>
          <a:blip r:embed="rId2" cstate="print"/>
          <a:srcRect t="1515" b="1515"/>
          <a:stretch>
            <a:fillRect/>
          </a:stretch>
        </p:blipFill>
        <p:spPr bwMode="auto">
          <a:xfrm>
            <a:off x="428596" y="0"/>
            <a:ext cx="8286776" cy="6143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85786" y="6143644"/>
            <a:ext cx="8072494" cy="714356"/>
          </a:xfrm>
        </p:spPr>
        <p:txBody>
          <a:bodyPr>
            <a:normAutofit/>
          </a:bodyPr>
          <a:lstStyle/>
          <a:p>
            <a:r>
              <a:rPr lang="ru-RU" sz="1800" dirty="0" err="1" smtClean="0"/>
              <a:t>Переглянути</a:t>
            </a:r>
            <a:r>
              <a:rPr lang="ru-RU" sz="1800" dirty="0" smtClean="0"/>
              <a:t> </a:t>
            </a:r>
            <a:r>
              <a:rPr lang="ru-RU" sz="1800" dirty="0" err="1" smtClean="0"/>
              <a:t>відправлені</a:t>
            </a:r>
            <a:r>
              <a:rPr lang="ru-RU" sz="1800" dirty="0" smtClean="0"/>
              <a:t> </a:t>
            </a:r>
            <a:r>
              <a:rPr lang="ru-RU" sz="1800" dirty="0" err="1" smtClean="0"/>
              <a:t>ресурси</a:t>
            </a:r>
            <a:r>
              <a:rPr lang="ru-RU" sz="1800" dirty="0" smtClean="0"/>
              <a:t>.</a:t>
            </a:r>
          </a:p>
          <a:p>
            <a:endParaRPr lang="ru-RU" sz="1800" dirty="0"/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143116"/>
            <a:ext cx="8686800" cy="1214446"/>
          </a:xfrm>
        </p:spPr>
        <p:txBody>
          <a:bodyPr>
            <a:normAutofit fontScale="90000"/>
          </a:bodyPr>
          <a:lstStyle/>
          <a:p>
            <a:r>
              <a:rPr lang="uk-UA" sz="2000" dirty="0" smtClean="0"/>
              <a:t>Вилучити розміщений документ може тільки адміністратор архіву.</a:t>
            </a:r>
            <a:br>
              <a:rPr lang="uk-UA" sz="2000" dirty="0" smtClean="0"/>
            </a:br>
            <a:r>
              <a:rPr lang="uk-UA" sz="2000" dirty="0" smtClean="0"/>
              <a:t/>
            </a:r>
            <a:br>
              <a:rPr lang="uk-UA" sz="2000" dirty="0" smtClean="0"/>
            </a:br>
            <a:r>
              <a:rPr lang="uk-UA" sz="2000" dirty="0" smtClean="0"/>
              <a:t>За довідками звертатися:</a:t>
            </a:r>
            <a:br>
              <a:rPr lang="uk-UA" sz="2000" dirty="0" smtClean="0"/>
            </a:br>
            <a:r>
              <a:rPr lang="uk-UA" sz="2000" dirty="0" smtClean="0"/>
              <a:t/>
            </a:r>
            <a:br>
              <a:rPr lang="uk-UA" sz="2000" dirty="0" smtClean="0"/>
            </a:br>
            <a:r>
              <a:rPr lang="uk-UA" sz="2000" dirty="0" smtClean="0"/>
              <a:t>наукова бібліотека УІПА, абонемент наукової літератури, сектор  новітніх бібліотечно-інформаційних технологій</a:t>
            </a:r>
            <a:r>
              <a:rPr lang="uk-UA" sz="1800" dirty="0" smtClean="0"/>
              <a:t/>
            </a:r>
            <a:br>
              <a:rPr lang="uk-UA" sz="1800" dirty="0" smtClean="0"/>
            </a:br>
            <a:r>
              <a:rPr lang="uk-UA" sz="2000" dirty="0" smtClean="0"/>
              <a:t> (тел. 42-29). 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318</TotalTime>
  <Words>198</Words>
  <Application>Microsoft Office PowerPoint</Application>
  <PresentationFormat>Экран (4:3)</PresentationFormat>
  <Paragraphs>35</Paragraphs>
  <Slides>22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Трек</vt:lpstr>
      <vt:lpstr>інструкція  про порядок розміщення електронних видань в ELAr UIPA  (електронному архіві УІПА)</vt:lpstr>
      <vt:lpstr>http://library.uipa.edu.ua/</vt:lpstr>
      <vt:lpstr>Для того, щоб з'явилася можливість опублікувати документ в електронному архіві, необхідна авторизація в розділі:  Зареєстрованим: Мої ресурси </vt:lpstr>
      <vt:lpstr>Слайд 4</vt:lpstr>
      <vt:lpstr>Слайд 5</vt:lpstr>
      <vt:lpstr>Слайд 6</vt:lpstr>
      <vt:lpstr> </vt:lpstr>
      <vt:lpstr>Слайд 8</vt:lpstr>
      <vt:lpstr>Слайд 9</vt:lpstr>
      <vt:lpstr> 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Вилучити розміщений документ може тільки адміністратор архіву.  За довідками звертатися:  наукова бібліотека УІПА, абонемент наукової літератури, сектор  новітніх бібліотечно-інформаційних технологій  (тел. 42-29).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Технологічна інструкція  про порядок розміщення електронних видань в ELAr UIPA  (електронному архіві УІПА)</dc:title>
  <dc:creator>Танюшка</dc:creator>
  <cp:lastModifiedBy>bibl18</cp:lastModifiedBy>
  <cp:revision>49</cp:revision>
  <dcterms:created xsi:type="dcterms:W3CDTF">2013-07-18T08:16:05Z</dcterms:created>
  <dcterms:modified xsi:type="dcterms:W3CDTF">2013-07-25T10:46:53Z</dcterms:modified>
</cp:coreProperties>
</file>